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0" r:id="rId2"/>
    <p:sldId id="646" r:id="rId3"/>
    <p:sldId id="649" r:id="rId4"/>
    <p:sldId id="303" r:id="rId5"/>
    <p:sldId id="602" r:id="rId6"/>
    <p:sldId id="603" r:id="rId7"/>
    <p:sldId id="604" r:id="rId8"/>
    <p:sldId id="640" r:id="rId9"/>
    <p:sldId id="643" r:id="rId10"/>
    <p:sldId id="620" r:id="rId11"/>
    <p:sldId id="595" r:id="rId12"/>
    <p:sldId id="621" r:id="rId13"/>
    <p:sldId id="622" r:id="rId14"/>
    <p:sldId id="606" r:id="rId15"/>
    <p:sldId id="635" r:id="rId16"/>
    <p:sldId id="638" r:id="rId17"/>
    <p:sldId id="630" r:id="rId18"/>
    <p:sldId id="633" r:id="rId19"/>
    <p:sldId id="317" r:id="rId20"/>
    <p:sldId id="318" r:id="rId21"/>
    <p:sldId id="319" r:id="rId22"/>
    <p:sldId id="320" r:id="rId23"/>
    <p:sldId id="321" r:id="rId24"/>
    <p:sldId id="322" r:id="rId25"/>
    <p:sldId id="607" r:id="rId26"/>
    <p:sldId id="423" r:id="rId27"/>
    <p:sldId id="628" r:id="rId28"/>
    <p:sldId id="647" r:id="rId29"/>
    <p:sldId id="648" r:id="rId30"/>
    <p:sldId id="285" r:id="rId31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EAEBE3"/>
    <a:srgbClr val="F6D7CA"/>
    <a:srgbClr val="C10C1A"/>
    <a:srgbClr val="182744"/>
    <a:srgbClr val="688989"/>
    <a:srgbClr val="D9D9D9"/>
    <a:srgbClr val="FFF2CC"/>
    <a:srgbClr val="DEEBF7"/>
    <a:srgbClr val="CF9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6" autoAdjust="0"/>
    <p:restoredTop sz="67588" autoAdjust="0"/>
  </p:normalViewPr>
  <p:slideViewPr>
    <p:cSldViewPr snapToGrid="0">
      <p:cViewPr varScale="1">
        <p:scale>
          <a:sx n="114" d="100"/>
          <a:sy n="114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tsrv-fs\Corp01\SPD\Onderzoeken%20Westtoer\Dagtoeristen%20Kust\Dagtoeristen%20Kust%202018\08%20Verwerking\Blits%20en%20lange%20samen\TA_Tabellen_Dagtoerisme_naarprovinc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10C1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'spreiding tijd kus'!$AP$9:$AP$29</c:f>
              <c:strCache>
                <c:ptCount val="21"/>
                <c:pt idx="0">
                  <c:v>6h</c:v>
                </c:pt>
                <c:pt idx="1">
                  <c:v>7h</c:v>
                </c:pt>
                <c:pt idx="2">
                  <c:v>8h</c:v>
                </c:pt>
                <c:pt idx="3">
                  <c:v>9h</c:v>
                </c:pt>
                <c:pt idx="4">
                  <c:v>10h</c:v>
                </c:pt>
                <c:pt idx="5">
                  <c:v>11h</c:v>
                </c:pt>
                <c:pt idx="6">
                  <c:v>12h</c:v>
                </c:pt>
                <c:pt idx="7">
                  <c:v>13h</c:v>
                </c:pt>
                <c:pt idx="8">
                  <c:v>14h</c:v>
                </c:pt>
                <c:pt idx="9">
                  <c:v>15h</c:v>
                </c:pt>
                <c:pt idx="10">
                  <c:v>16h</c:v>
                </c:pt>
                <c:pt idx="11">
                  <c:v>17h</c:v>
                </c:pt>
                <c:pt idx="12">
                  <c:v>18h</c:v>
                </c:pt>
                <c:pt idx="13">
                  <c:v>19h</c:v>
                </c:pt>
                <c:pt idx="14">
                  <c:v>20h</c:v>
                </c:pt>
                <c:pt idx="15">
                  <c:v>21h</c:v>
                </c:pt>
                <c:pt idx="16">
                  <c:v>22h</c:v>
                </c:pt>
                <c:pt idx="17">
                  <c:v>23h</c:v>
                </c:pt>
                <c:pt idx="18">
                  <c:v>0h</c:v>
                </c:pt>
                <c:pt idx="19">
                  <c:v>1h</c:v>
                </c:pt>
                <c:pt idx="20">
                  <c:v>2h</c:v>
                </c:pt>
              </c:strCache>
            </c:strRef>
          </c:cat>
          <c:val>
            <c:numRef>
              <c:f>'spreiding tijd kus'!$AS$9:$AS$29</c:f>
              <c:numCache>
                <c:formatCode>###0%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9.0307663638198241E-3</c:v>
                </c:pt>
                <c:pt idx="4">
                  <c:v>0.15352909298325834</c:v>
                </c:pt>
                <c:pt idx="5">
                  <c:v>0.6080679317562635</c:v>
                </c:pt>
                <c:pt idx="6">
                  <c:v>0.78693683262347502</c:v>
                </c:pt>
                <c:pt idx="7">
                  <c:v>0.91773998487994235</c:v>
                </c:pt>
                <c:pt idx="8">
                  <c:v>0.94011382975028601</c:v>
                </c:pt>
                <c:pt idx="9">
                  <c:v>0.94111716093835407</c:v>
                </c:pt>
                <c:pt idx="10">
                  <c:v>0.87714656320217022</c:v>
                </c:pt>
                <c:pt idx="11">
                  <c:v>0.83814160291739781</c:v>
                </c:pt>
                <c:pt idx="12">
                  <c:v>0.40039225750349422</c:v>
                </c:pt>
                <c:pt idx="13">
                  <c:v>0.23948867416215844</c:v>
                </c:pt>
                <c:pt idx="14">
                  <c:v>0.14876008632432683</c:v>
                </c:pt>
                <c:pt idx="15">
                  <c:v>0.11008647404137191</c:v>
                </c:pt>
                <c:pt idx="16">
                  <c:v>5.3736231636353625E-2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49-415A-BB43-2E43B2A0C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6924271"/>
        <c:axId val="1622249279"/>
      </c:lineChart>
      <c:catAx>
        <c:axId val="163692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22249279"/>
        <c:crosses val="autoZero"/>
        <c:auto val="1"/>
        <c:lblAlgn val="ctr"/>
        <c:lblOffset val="100"/>
        <c:noMultiLvlLbl val="0"/>
      </c:catAx>
      <c:valAx>
        <c:axId val="1622249279"/>
        <c:scaling>
          <c:orientation val="minMax"/>
          <c:max val="1"/>
        </c:scaling>
        <c:delete val="1"/>
        <c:axPos val="l"/>
        <c:numFmt formatCode="###0%" sourceLinked="1"/>
        <c:majorTickMark val="none"/>
        <c:minorTickMark val="none"/>
        <c:tickLblPos val="nextTo"/>
        <c:crossAx val="163692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F7-4005-9407-58B11275E03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F7-4005-9407-58B11275E03B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22.5</c:v>
                </c:pt>
                <c:pt idx="1">
                  <c:v>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4005-9407-58B11275E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5EA-B28A-434DD727DED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5EA-B28A-434DD727DEDA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60.14</c:v>
                </c:pt>
                <c:pt idx="1">
                  <c:v>39.86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5-45EA-B28A-434DD727D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F-4CAB-9BAE-982C86334E1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56.8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F-4CAB-9BAE-982C86334E1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62A-4104-B1C6-4819F824EC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F-4CAB-9BAE-982C86334E10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BF-4CAB-9BAE-982C86334E10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BF-4CAB-9BAE-982C86334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0-4A12-B21F-CE177CB09E2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44.6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0-4A12-B21F-CE177CB09E2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30-4A12-B21F-CE177CB09E2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731-4EDA-BBC8-7B7548F6D6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30-4A12-B21F-CE177CB09E2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0CB-41A7-A6C7-A6A671E8E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30-4A12-B21F-CE177CB09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53129195089507"/>
          <c:y val="9.5725516503229788E-2"/>
          <c:w val="0.57682397176647815"/>
          <c:h val="0.8947019318464472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Wanneer resrveren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1827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E6-488D-B631-2760A9932988}"/>
              </c:ext>
            </c:extLst>
          </c:dPt>
          <c:dPt>
            <c:idx val="1"/>
            <c:bubble3D val="0"/>
            <c:spPr>
              <a:solidFill>
                <a:srgbClr val="6889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E6-488D-B631-2760A9932988}"/>
              </c:ext>
            </c:extLst>
          </c:dPt>
          <c:dPt>
            <c:idx val="2"/>
            <c:bubble3D val="0"/>
            <c:spPr>
              <a:solidFill>
                <a:srgbClr val="F6D7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E6-488D-B631-2760A993298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E6-488D-B631-2760A9932988}"/>
              </c:ext>
            </c:extLst>
          </c:dPt>
          <c:cat>
            <c:strRef>
              <c:f>Blad1!$A$2:$A$5</c:f>
              <c:strCache>
                <c:ptCount val="4"/>
                <c:pt idx="0">
                  <c:v>9 of 10</c:v>
                </c:pt>
                <c:pt idx="1">
                  <c:v>7 of 8</c:v>
                </c:pt>
                <c:pt idx="2">
                  <c:v>5 of 6</c:v>
                </c:pt>
                <c:pt idx="3">
                  <c:v>0 tot 4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0.53200000000000003</c:v>
                </c:pt>
                <c:pt idx="1">
                  <c:v>0.439</c:v>
                </c:pt>
                <c:pt idx="2">
                  <c:v>2.4E-2</c:v>
                </c:pt>
                <c:pt idx="3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E6-488D-B631-2760A9932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EE3D-AD89-4F8A-B73B-BED223B0E83D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555B-473C-47C5-855A-360D46FBF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85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Zelfde top</a:t>
            </a:r>
            <a:r>
              <a:rPr lang="nl-BE" baseline="0" dirty="0"/>
              <a:t> 5 als in 2011:</a:t>
            </a:r>
          </a:p>
          <a:p>
            <a:r>
              <a:rPr lang="nl-BE" baseline="0" dirty="0"/>
              <a:t>2011: 80% kuieren dijk; 73% café, tearoom, terras; 53% shoppen; 50% restaurant; 42% wandelen &gt;1u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062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05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8729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004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Trouwe vakantiegangers: 76% logeerde reeds aan de Kust in de voorbije 3 jaar / 24% niet</a:t>
            </a:r>
          </a:p>
          <a:p>
            <a:r>
              <a:rPr lang="nl-BE" dirty="0"/>
              <a:t>Wel lichte verschuivingen per land: Belgen: 22% nieuwe verblijfstoeristen (is iets hoger </a:t>
            </a:r>
            <a:r>
              <a:rPr lang="nl-BE" dirty="0" err="1"/>
              <a:t>ivm</a:t>
            </a:r>
            <a:r>
              <a:rPr lang="nl-BE" dirty="0"/>
              <a:t> vorig onderzoek – door corona iets meer nieuwe bezoekers)</a:t>
            </a:r>
          </a:p>
          <a:p>
            <a:r>
              <a:rPr lang="nl-BE" dirty="0"/>
              <a:t>DU, LUX, FR: minder nieuwe verblijfstoeristen </a:t>
            </a:r>
            <a:r>
              <a:rPr lang="nl-BE" dirty="0" err="1"/>
              <a:t>ivm</a:t>
            </a:r>
            <a:r>
              <a:rPr lang="nl-BE" dirty="0"/>
              <a:t> vorig onderzoek (door reisbeperkingen)</a:t>
            </a:r>
          </a:p>
          <a:p>
            <a:r>
              <a:rPr lang="nl-BE" dirty="0"/>
              <a:t>NL: 58% nieuwe bezoekers: hoger </a:t>
            </a:r>
            <a:r>
              <a:rPr lang="nl-BE" dirty="0" err="1"/>
              <a:t>ivm</a:t>
            </a:r>
            <a:r>
              <a:rPr lang="nl-BE" dirty="0"/>
              <a:t> vorige onderzoek: soms minder strikte corona-beperkingen in ons land en Beaufort als extra trekker.</a:t>
            </a:r>
          </a:p>
          <a:p>
            <a:endParaRPr lang="nl-BE" dirty="0"/>
          </a:p>
          <a:p>
            <a:r>
              <a:rPr lang="nl-BE" dirty="0"/>
              <a:t>71% overwoog geen andere bestemming voor hun weekend/vakantie aan de Kust. Iets lager </a:t>
            </a:r>
            <a:r>
              <a:rPr lang="nl-BE" dirty="0" err="1"/>
              <a:t>ivm</a:t>
            </a:r>
            <a:r>
              <a:rPr lang="nl-BE" dirty="0"/>
              <a:t> vorige onderzoek (mede door corona)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4294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Kindvriendelijkheid</a:t>
            </a:r>
            <a:r>
              <a:rPr lang="nl-BE" dirty="0"/>
              <a:t> voornamelijk vermeld door gezelschappen met kinderen (bij hen staat </a:t>
            </a:r>
            <a:r>
              <a:rPr lang="nl-BE" dirty="0" err="1"/>
              <a:t>kindvriendelijkheid</a:t>
            </a:r>
            <a:r>
              <a:rPr lang="nl-BE" dirty="0"/>
              <a:t> op </a:t>
            </a:r>
            <a:r>
              <a:rPr lang="nl-BE" dirty="0" err="1"/>
              <a:t>nr</a:t>
            </a:r>
            <a:r>
              <a:rPr lang="nl-BE" dirty="0"/>
              <a:t> 2). Bij gezelschappen zonder kinderen komt op </a:t>
            </a:r>
            <a:r>
              <a:rPr lang="nl-BE" dirty="0" err="1"/>
              <a:t>nr</a:t>
            </a:r>
            <a:r>
              <a:rPr lang="nl-BE" dirty="0"/>
              <a:t> 6: lekker eten en drinken.</a:t>
            </a:r>
          </a:p>
          <a:p>
            <a:endParaRPr lang="nl-BE" dirty="0"/>
          </a:p>
          <a:p>
            <a:r>
              <a:rPr lang="nl-BE" dirty="0"/>
              <a:t>Bijna 1 op 4 duidt één van de </a:t>
            </a:r>
            <a:r>
              <a:rPr lang="nl-BE" dirty="0" err="1"/>
              <a:t>coronagerelateerde</a:t>
            </a:r>
            <a:r>
              <a:rPr lang="nl-BE" dirty="0"/>
              <a:t> redenen aan: </a:t>
            </a:r>
            <a:r>
              <a:rPr lang="nl-BE" dirty="0" err="1"/>
              <a:t>reisbeperlingen</a:t>
            </a:r>
            <a:r>
              <a:rPr lang="nl-BE" dirty="0"/>
              <a:t> naar andere bestemmingen of veilig gevoel aan de Kust in coronatijden; voornamelijk Belgen (25%), Duitsers (27%) en Nederlanders (22%)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2145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602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211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 op 5 gaat ook naar hinterland tijdens zijn weekend of vakantie aan de Kust. Is hoger dan in 2016.</a:t>
            </a:r>
          </a:p>
          <a:p>
            <a:r>
              <a:rPr lang="nl-BE" dirty="0"/>
              <a:t>Buitenlandse vakantiegangers bezoeken traditioneel vaker het hinterland</a:t>
            </a:r>
          </a:p>
          <a:p>
            <a:endParaRPr lang="nl-BE" dirty="0"/>
          </a:p>
          <a:p>
            <a:r>
              <a:rPr lang="nl-BE" dirty="0"/>
              <a:t>Zowel excursie naar hinterland, fietstocht naar hinterland als musea/attractie/evenement gestegen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297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795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Sterke stijging in aandeel uiterst + zeer tevreden in vergelijking met voorgaande onderzoeken. </a:t>
            </a:r>
          </a:p>
          <a:p>
            <a:r>
              <a:rPr lang="nl-BE" dirty="0"/>
              <a:t>Aandeel dat ontevreden is blijft laag: minder dan 1% over vakantie aan zee en 3% over logies.</a:t>
            </a:r>
          </a:p>
          <a:p>
            <a:endParaRPr lang="nl-BE" dirty="0"/>
          </a:p>
          <a:p>
            <a:r>
              <a:rPr lang="nl-BE" dirty="0"/>
              <a:t>Hoge tevredenheid over vakantie en logies is pluim voor kustgemeenten en logies die enorme inspanningen hebben gedaan om tijdens onzekere corona-tijden hun gasten toch een zo aangenaam mogelijke vakantie te bieden.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575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Bijna iedereen overweegt een nieuw weekend of vakantie in komende 3 jaar</a:t>
            </a:r>
          </a:p>
          <a:p>
            <a:endParaRPr lang="nl-BE" dirty="0"/>
          </a:p>
          <a:p>
            <a:r>
              <a:rPr lang="nl-BE" dirty="0"/>
              <a:t>Bij vraag in welke mate ze hun verblijf aan de Kust zouden aanbevelen aan vrienden en familie geeft 55% een score van 9 of 10 (=</a:t>
            </a:r>
            <a:r>
              <a:rPr lang="nl-BE" dirty="0" err="1"/>
              <a:t>promoters</a:t>
            </a:r>
            <a:r>
              <a:rPr lang="nl-BE" dirty="0"/>
              <a:t>). Slechts 4% geeft score van 6 of minder (=criticasters)</a:t>
            </a:r>
          </a:p>
          <a:p>
            <a:r>
              <a:rPr lang="nl-BE" dirty="0"/>
              <a:t>Net </a:t>
            </a:r>
            <a:r>
              <a:rPr lang="nl-BE" dirty="0" err="1"/>
              <a:t>Promoter</a:t>
            </a:r>
            <a:r>
              <a:rPr lang="nl-BE" dirty="0"/>
              <a:t> Score meet klantenloyaliteit en is het verschil </a:t>
            </a:r>
            <a:r>
              <a:rPr lang="nl-BE" dirty="0" err="1"/>
              <a:t>tusssen</a:t>
            </a:r>
            <a:r>
              <a:rPr lang="nl-BE" dirty="0"/>
              <a:t> </a:t>
            </a:r>
            <a:r>
              <a:rPr lang="nl-BE" dirty="0" err="1"/>
              <a:t>Promoters</a:t>
            </a:r>
            <a:r>
              <a:rPr lang="nl-BE" dirty="0"/>
              <a:t> en criticasters. Zo komen we op een NPS score van 51. Dit is zeer hoog (vanaf 30 is dit goed)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0340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29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621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49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13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71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36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43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61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25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611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2011 : </a:t>
            </a:r>
            <a:r>
              <a:rPr lang="en-US" dirty="0"/>
              <a:t>	</a:t>
            </a:r>
            <a:r>
              <a:rPr dirty="0"/>
              <a:t>12% environnement pour se reposer ; 10% air sain de la mer ; 14% mer et plage</a:t>
            </a:r>
          </a:p>
          <a:p>
            <a:r>
              <a:rPr lang="en-US" dirty="0"/>
              <a:t>	</a:t>
            </a:r>
            <a:r>
              <a:rPr dirty="0"/>
              <a:t>12% accueillant pour les enfants ; 8% se promener ; 15% agréable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690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7848-A09B-0A0F-4C0A-54E3D78F0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2913AD-3508-B690-0E0E-37F542EDA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4F296-7ECD-E635-902D-BD23D2E9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CE7F56-EA3B-B106-AFEF-E46CE19B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2A74F1-1E8F-A8C5-BC52-BCBF2945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534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E901C-0D00-4089-BCBF-4661E21B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C9CD8E-2D20-007B-BEEE-B34FF1711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D5C87-EA3F-E06E-FC7D-B9C7D6CC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AB75EE-AB17-2411-E87A-C6D7FFA2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4A495-33CF-A92D-5BBB-4E089E3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5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B9ACDF-FE8C-A2FE-A284-5D9345F22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AF6C90-961D-F891-948D-06A1D6780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10A13-F939-BFB5-4851-9984796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EE9500-9175-96EE-3CD1-5EF79654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8CD79F-049C-C335-3997-60F0C4B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48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-fotoband-Eigen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12924" y="2241550"/>
            <a:ext cx="10943165" cy="647416"/>
          </a:xfrm>
        </p:spPr>
        <p:txBody>
          <a:bodyPr>
            <a:noAutofit/>
          </a:bodyPr>
          <a:lstStyle>
            <a:lvl1pPr marL="0" indent="0" algn="r">
              <a:buNone/>
              <a:defRPr sz="4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05" y="6165304"/>
            <a:ext cx="1955584" cy="525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5818764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12192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Voeg hier je afbeelding in voor de titelpagina – eerst formaat aanpassen (1024 breed) en/of pannen via bijsnijden. Vind je de foto toch niet geschikt, eerst verwijderen (Del) en daarna een nieuwe invoegen.</a:t>
            </a: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418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logo1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5748" y="6165305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logo3</a:t>
            </a: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43350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logo4</a:t>
            </a: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277347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logo2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09" y="797524"/>
            <a:ext cx="2679304" cy="4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0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  <p15:guide id="2" orient="horz" pos="3748">
          <p15:clr>
            <a:srgbClr val="FBAE40"/>
          </p15:clr>
        </p15:guide>
        <p15:guide id="3" orient="horz" pos="1820">
          <p15:clr>
            <a:srgbClr val="FBAE40"/>
          </p15:clr>
        </p15:guide>
        <p15:guide id="4" orient="horz" pos="14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opsomming + foto staa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4483" y="404812"/>
            <a:ext cx="10933101" cy="1012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833" y="1600200"/>
            <a:ext cx="5679016" cy="456565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056968" y="1600201"/>
            <a:ext cx="4510617" cy="4565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Plaats hier afbeelding (staand)</a:t>
            </a:r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643813" y="1268760"/>
            <a:ext cx="1092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308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foto over hele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Voeg eerst een afbeelding in (full screen): </a:t>
            </a:r>
            <a:br>
              <a:rPr lang="nl-BE" dirty="0"/>
            </a:br>
            <a:r>
              <a:rPr lang="nl-BE" dirty="0"/>
              <a:t>klik op </a:t>
            </a:r>
            <a:r>
              <a:rPr lang="nl-BE" dirty="0" err="1"/>
              <a:t>picto</a:t>
            </a:r>
            <a:r>
              <a:rPr lang="nl-BE" dirty="0"/>
              <a:t> hieronder en </a:t>
            </a:r>
            <a:br>
              <a:rPr lang="nl-BE" dirty="0"/>
            </a:br>
            <a:r>
              <a:rPr lang="nl-BE" dirty="0"/>
              <a:t>kies uit via P:\Foto's\BeeldmateriaalPowerPointWesttoer</a:t>
            </a:r>
            <a:br>
              <a:rPr lang="nl-BE" dirty="0"/>
            </a:br>
            <a:r>
              <a:rPr lang="nl-BE" dirty="0"/>
              <a:t>Daarna titel typen in </a:t>
            </a:r>
            <a:r>
              <a:rPr lang="nl-BE" dirty="0" err="1"/>
              <a:t>tekstvak</a:t>
            </a:r>
            <a:r>
              <a:rPr lang="nl-BE" dirty="0"/>
              <a:t> bovenaan. </a:t>
            </a:r>
          </a:p>
          <a:p>
            <a:endParaRPr lang="nl-BE" dirty="0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9" y="404813"/>
            <a:ext cx="10943165" cy="1008062"/>
          </a:xfr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Titel </a:t>
            </a:r>
            <a:r>
              <a:rPr lang="nl-NL" dirty="0" err="1"/>
              <a:t>hfdst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36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D02CC-2C4C-5765-444B-3C4AEBEF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28876-4CC8-7495-2DB0-8D8FEF75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A378B-375C-2A4F-F2D6-F3818AA8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E0C8E6-10C3-6F21-C7B5-97846725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69088-6378-1D0B-2D46-AB801A14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9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145D-087D-DA6A-129F-AB3CAC1D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298872-864C-E9AF-E954-71B1911A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0540E3-FC86-74C2-24A3-4AD7D6A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69E7B6-0D50-0A0A-7CAE-5CAC230F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812E-29D4-F7C8-F3A9-5A580D41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84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69746-A448-E5DD-A22D-752BE18E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0D3A2D-ACDD-F581-7CDD-1F054CB7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B931B6-45C2-FF39-1538-F4DF3A5EA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0EF1D-0238-481A-CF62-FDE820A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F502D9-73A8-A1C0-DEAC-FCC4C753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202019-7B30-D90E-96C4-BB526E78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290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6847-5037-480B-D4B9-D42CF0C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C8D78B-C011-E266-28BF-0AFBEAEF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A163A0-394A-7C98-B42A-F211A079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FC5C2B-D112-C48C-D910-843D9903D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45E695-DF2F-005D-CC43-273FA15C8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BD56C7C-D47A-6074-293A-5E4B809A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27C4A8-B734-48C5-8C00-D201A0B8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53A58A-3BEC-CDEF-0498-DEE4991C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44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CC04D-E534-1175-A97B-9C2DAB49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6EF1DE-31AD-C7BB-6131-D17AC609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2FCAB-160E-68AC-549F-391010EA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7A5F76-0FE7-7B38-2A01-65CD949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2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8768DD-13B8-C08F-1168-F5C12F2A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B02FB7-B51A-8F7A-D8DC-5D81D197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0E64C-805D-841F-8DDD-54F5C2F4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0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C84CE-E653-76BB-266D-3ECE6FA1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9477A-07A2-B84C-B9FC-44BB3387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833906-1D85-CC83-CA65-7CD699CD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428FF-29D7-3900-CC3F-5BCF0854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5454B2-F83E-FA34-A446-1382712B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D5C124-FA23-3083-ACF4-2C88864A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03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3E47E-265C-B45B-2A5D-8BFBB194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938D4A-F295-AA7B-B21F-BC40928B8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7C219D-1768-28A7-F826-AE035CEC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70C473-C590-FFE0-2AF0-B296FDDB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08C57-E836-BD2E-7ACF-1627DC5D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27AF9C-3E18-90D7-6B82-B6FBC1C1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073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8FDEC7-9B12-0267-0B14-0144D0EA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26022-3C71-FEF5-2E07-D8F07357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50A93D-53BC-0868-A105-DAB1CD58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96DDF-FEA8-444E-AD91-B2773949DDA2}" type="datetimeFigureOut">
              <a:rPr lang="nl-BE" smtClean="0"/>
              <a:t>17/10/2022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4ECB6-0AAC-0EC0-017E-F92FB4AA6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7871D2-2DCC-3739-80D5-A9A9AAAE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02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19.svg"/><Relationship Id="rId4" Type="http://schemas.openxmlformats.org/officeDocument/2006/relationships/chart" Target="../charts/chart2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7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jpg"/><Relationship Id="rId5" Type="http://schemas.openxmlformats.org/officeDocument/2006/relationships/image" Target="../media/image29.jpe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3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1.png"/><Relationship Id="rId5" Type="http://schemas.openxmlformats.org/officeDocument/2006/relationships/image" Target="../media/image30.jpeg"/><Relationship Id="rId10" Type="http://schemas.openxmlformats.org/officeDocument/2006/relationships/image" Target="../media/image19.svg"/><Relationship Id="rId4" Type="http://schemas.openxmlformats.org/officeDocument/2006/relationships/image" Target="../media/image28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10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41.jpg"/><Relationship Id="rId7" Type="http://schemas.openxmlformats.org/officeDocument/2006/relationships/image" Target="../media/image45.svg"/><Relationship Id="rId12" Type="http://schemas.openxmlformats.org/officeDocument/2006/relationships/image" Target="../media/image19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8.png"/><Relationship Id="rId5" Type="http://schemas.openxmlformats.org/officeDocument/2006/relationships/image" Target="../media/image43.jpeg"/><Relationship Id="rId1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42.jpeg"/><Relationship Id="rId9" Type="http://schemas.openxmlformats.org/officeDocument/2006/relationships/image" Target="../media/image47.svg"/><Relationship Id="rId1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33.jpg"/><Relationship Id="rId5" Type="http://schemas.openxmlformats.org/officeDocument/2006/relationships/image" Target="../media/image34.jpeg"/><Relationship Id="rId10" Type="http://schemas.openxmlformats.org/officeDocument/2006/relationships/image" Target="../media/image19.svg"/><Relationship Id="rId4" Type="http://schemas.openxmlformats.org/officeDocument/2006/relationships/image" Target="../media/image28.jpe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4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chart" Target="../charts/chart5.xml"/><Relationship Id="rId9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4.png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9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b="25349"/>
          <a:stretch/>
        </p:blipFill>
        <p:spPr>
          <a:xfrm>
            <a:off x="1524001" y="3212976"/>
            <a:ext cx="9144000" cy="2606084"/>
          </a:xfr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631505" y="1844824"/>
            <a:ext cx="8559563" cy="1044142"/>
          </a:xfrm>
        </p:spPr>
        <p:txBody>
          <a:bodyPr/>
          <a:lstStyle/>
          <a:p>
            <a:r>
              <a:rPr lang="nl-NL" sz="3200" b="1" dirty="0"/>
              <a:t>Conférence de </a:t>
            </a:r>
            <a:r>
              <a:rPr lang="nl-NL" sz="3200" b="1" dirty="0" err="1"/>
              <a:t>presse</a:t>
            </a:r>
            <a:r>
              <a:rPr lang="nl-NL" sz="3200" b="1" dirty="0"/>
              <a:t>  </a:t>
            </a:r>
            <a:endParaRPr lang="nl-BE" sz="3200" dirty="0"/>
          </a:p>
          <a:p>
            <a:r>
              <a:rPr lang="nl-NL" sz="1800" b="1" dirty="0"/>
              <a:t>Les </a:t>
            </a:r>
            <a:r>
              <a:rPr lang="nl-NL" sz="1800" b="1" dirty="0" err="1"/>
              <a:t>Namurois</a:t>
            </a:r>
            <a:r>
              <a:rPr lang="nl-NL" sz="1800" b="1" dirty="0"/>
              <a:t> à la Côte </a:t>
            </a:r>
            <a:r>
              <a:rPr lang="nl-NL" sz="1800" b="1" dirty="0" err="1"/>
              <a:t>belge</a:t>
            </a:r>
            <a:endParaRPr lang="nl-NL" sz="1800" b="1" dirty="0"/>
          </a:p>
          <a:p>
            <a:endParaRPr lang="nl-BE" sz="1800" dirty="0"/>
          </a:p>
          <a:p>
            <a:endParaRPr lang="nl-BE" sz="1800" b="1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4" name="Tijdelijke aanduiding voor afbeelding 1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5" name="Tijdelijke aanduiding voor afbeelding 14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8" b="-7658"/>
          <a:stretch/>
        </p:blipFill>
        <p:spPr/>
      </p:pic>
      <p:sp>
        <p:nvSpPr>
          <p:cNvPr id="5" name="Tekstvak 4"/>
          <p:cNvSpPr txBox="1"/>
          <p:nvPr/>
        </p:nvSpPr>
        <p:spPr>
          <a:xfrm>
            <a:off x="825624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18/10/2022</a:t>
            </a:r>
          </a:p>
        </p:txBody>
      </p:sp>
    </p:spTree>
    <p:extLst>
      <p:ext uri="{BB962C8B-B14F-4D97-AF65-F5344CB8AC3E}">
        <p14:creationId xmlns:p14="http://schemas.microsoft.com/office/powerpoint/2010/main" val="103150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B5C168B6-39CB-8275-0685-B7B84EDA532F}"/>
              </a:ext>
            </a:extLst>
          </p:cNvPr>
          <p:cNvSpPr/>
          <p:nvPr/>
        </p:nvSpPr>
        <p:spPr>
          <a:xfrm>
            <a:off x="-7399" y="3372776"/>
            <a:ext cx="12269068" cy="3485224"/>
          </a:xfrm>
          <a:prstGeom prst="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Tijdelijke aanduiding voor inhoud 2"/>
          <p:cNvSpPr txBox="1">
            <a:spLocks/>
          </p:cNvSpPr>
          <p:nvPr/>
        </p:nvSpPr>
        <p:spPr>
          <a:xfrm>
            <a:off x="5929260" y="1319352"/>
            <a:ext cx="3796802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BEAUCOUP DE COMPAGNIES AVEC DES ENFANTS</a:t>
            </a:r>
            <a:endParaRPr lang="fr-BE" sz="20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71F7108-A9B2-F9E2-E5AC-164A55C25CE4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SOUVENT AVEC DES ENFANTS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2DF9047-AD27-2D82-5E7C-BCEA3DF1318F}"/>
              </a:ext>
            </a:extLst>
          </p:cNvPr>
          <p:cNvGrpSpPr/>
          <p:nvPr/>
        </p:nvGrpSpPr>
        <p:grpSpPr>
          <a:xfrm>
            <a:off x="2744530" y="1679963"/>
            <a:ext cx="2046144" cy="883976"/>
            <a:chOff x="3553760" y="1776725"/>
            <a:chExt cx="3133072" cy="1357440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C6AB557-7A1D-16AB-0CAE-F8779291E385}"/>
                </a:ext>
              </a:extLst>
            </p:cNvPr>
            <p:cNvSpPr txBox="1"/>
            <p:nvPr/>
          </p:nvSpPr>
          <p:spPr>
            <a:xfrm>
              <a:off x="3553763" y="1776725"/>
              <a:ext cx="1871426" cy="89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32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63</a:t>
              </a:r>
              <a:r>
                <a: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AE25FF7-AA8A-F6EE-F225-D3A563AA977A}"/>
                </a:ext>
              </a:extLst>
            </p:cNvPr>
            <p:cNvSpPr txBox="1"/>
            <p:nvPr/>
          </p:nvSpPr>
          <p:spPr>
            <a:xfrm>
              <a:off x="3553760" y="2567016"/>
              <a:ext cx="3133072" cy="56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AVEC ENFANTS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7096217-8BDB-2AD8-C8E5-1966B9228951}"/>
              </a:ext>
            </a:extLst>
          </p:cNvPr>
          <p:cNvGrpSpPr/>
          <p:nvPr/>
        </p:nvGrpSpPr>
        <p:grpSpPr>
          <a:xfrm>
            <a:off x="536578" y="4002540"/>
            <a:ext cx="1850076" cy="2453931"/>
            <a:chOff x="2946090" y="1396847"/>
            <a:chExt cx="1850076" cy="2453931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DEAD0E43-62B1-4F1E-5696-7AD0D48F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6090" y="1396847"/>
              <a:ext cx="1850076" cy="1850076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04AC48C5-1A76-298D-4E6A-2E20F8F7A762}"/>
                </a:ext>
              </a:extLst>
            </p:cNvPr>
            <p:cNvSpPr txBox="1"/>
            <p:nvPr/>
          </p:nvSpPr>
          <p:spPr>
            <a:xfrm>
              <a:off x="3212045" y="3527613"/>
              <a:ext cx="14613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JEUNES &lt;18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F07E97D-B4E6-7EAE-6749-A54FB825E5C9}"/>
                </a:ext>
              </a:extLst>
            </p:cNvPr>
            <p:cNvSpPr txBox="1"/>
            <p:nvPr/>
          </p:nvSpPr>
          <p:spPr>
            <a:xfrm>
              <a:off x="3220531" y="3143496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23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E5953C69-FD90-DE8E-9383-4345E95CB9C7}"/>
              </a:ext>
            </a:extLst>
          </p:cNvPr>
          <p:cNvGrpSpPr/>
          <p:nvPr/>
        </p:nvGrpSpPr>
        <p:grpSpPr>
          <a:xfrm>
            <a:off x="8721371" y="3982834"/>
            <a:ext cx="1882736" cy="2473635"/>
            <a:chOff x="6498570" y="1242354"/>
            <a:chExt cx="1882736" cy="2473635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BD0BA9F7-947F-9E8F-03D0-088AB3AA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70" y="1242354"/>
              <a:ext cx="1882736" cy="1882736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5F22913-1AFD-C18B-5E49-41BBABF5E5AD}"/>
                </a:ext>
              </a:extLst>
            </p:cNvPr>
            <p:cNvSpPr txBox="1"/>
            <p:nvPr/>
          </p:nvSpPr>
          <p:spPr>
            <a:xfrm>
              <a:off x="6898017" y="3392824"/>
              <a:ext cx="1083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FC5C6961-41F9-A470-4954-E00A7BA77785}"/>
                </a:ext>
              </a:extLst>
            </p:cNvPr>
            <p:cNvSpPr txBox="1"/>
            <p:nvPr/>
          </p:nvSpPr>
          <p:spPr>
            <a:xfrm>
              <a:off x="6705845" y="300712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16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0479CF3A-D2FD-DE77-5234-C3F0DC710A83}"/>
              </a:ext>
            </a:extLst>
          </p:cNvPr>
          <p:cNvSpPr txBox="1">
            <a:spLocks/>
          </p:cNvSpPr>
          <p:nvPr/>
        </p:nvSpPr>
        <p:spPr>
          <a:xfrm>
            <a:off x="540084" y="3456601"/>
            <a:ext cx="7027665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ÂGE DE TOUS LES EXCURSIONNISTES:</a:t>
            </a:r>
            <a:endParaRPr lang="fr-BE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B2A055E-26EE-96BE-09F4-97BB9C2B9AC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975C8816-DB0D-E98F-8036-739568039C4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6B004A3-46B1-3C38-EE2D-73B34D07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9C2E410-A921-4095-3F95-16217008C0FE}"/>
              </a:ext>
            </a:extLst>
          </p:cNvPr>
          <p:cNvGrpSpPr/>
          <p:nvPr/>
        </p:nvGrpSpPr>
        <p:grpSpPr>
          <a:xfrm>
            <a:off x="4432531" y="5747603"/>
            <a:ext cx="2237793" cy="708867"/>
            <a:chOff x="3735846" y="5747603"/>
            <a:chExt cx="2237793" cy="708867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CE0A10EC-EAF5-C962-04FE-00D70102D81F}"/>
                </a:ext>
              </a:extLst>
            </p:cNvPr>
            <p:cNvSpPr txBox="1"/>
            <p:nvPr/>
          </p:nvSpPr>
          <p:spPr>
            <a:xfrm>
              <a:off x="3735846" y="6133305"/>
              <a:ext cx="223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ADULTES 18-49 </a:t>
              </a:r>
              <a:r>
                <a:rPr lang="nl-BE" sz="15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ans</a:t>
              </a:r>
              <a:endParaRPr lang="nl-BE" sz="15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B5168098-EA4D-009F-B034-C6BCFC7C09CE}"/>
                </a:ext>
              </a:extLst>
            </p:cNvPr>
            <p:cNvSpPr txBox="1"/>
            <p:nvPr/>
          </p:nvSpPr>
          <p:spPr>
            <a:xfrm>
              <a:off x="4172438" y="574760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61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8" name="Afbeelding 7" descr="Afbeelding met persoon, grond, buiten&#10;&#10;Automatisch gegenereerde beschrijving">
            <a:extLst>
              <a:ext uri="{FF2B5EF4-FFF2-40B4-BE49-F238E27FC236}">
                <a16:creationId xmlns:a16="http://schemas.microsoft.com/office/drawing/2014/main" id="{17CA6C27-614A-D762-05CF-B5B4914F33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1"/>
          <a:stretch/>
        </p:blipFill>
        <p:spPr>
          <a:xfrm>
            <a:off x="669289" y="1185978"/>
            <a:ext cx="1901942" cy="1874372"/>
          </a:xfrm>
          <a:prstGeom prst="flowChartConnector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ED3B9B7D-9FAA-07B7-BE20-6B9515237ACF}"/>
              </a:ext>
            </a:extLst>
          </p:cNvPr>
          <p:cNvSpPr/>
          <p:nvPr/>
        </p:nvSpPr>
        <p:spPr>
          <a:xfrm>
            <a:off x="669289" y="1155178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 descr="Afbeelding met persoon, buiten, meisje, drank&#10;&#10;Automatisch gegenereerde beschrijving">
            <a:extLst>
              <a:ext uri="{FF2B5EF4-FFF2-40B4-BE49-F238E27FC236}">
                <a16:creationId xmlns:a16="http://schemas.microsoft.com/office/drawing/2014/main" id="{40937EBF-C3E9-AF88-F0A9-C9E73E539D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6118" r="8579" b="-6148"/>
          <a:stretch/>
        </p:blipFill>
        <p:spPr>
          <a:xfrm>
            <a:off x="4834355" y="4222325"/>
            <a:ext cx="1449359" cy="1448387"/>
          </a:xfrm>
          <a:prstGeom prst="flowChartConnector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0EDDA4C9-ECDB-DB02-D9E1-691CA99FA19B}"/>
              </a:ext>
            </a:extLst>
          </p:cNvPr>
          <p:cNvSpPr/>
          <p:nvPr/>
        </p:nvSpPr>
        <p:spPr>
          <a:xfrm>
            <a:off x="4814026" y="4191892"/>
            <a:ext cx="1448387" cy="144838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1DD69148-3818-D15B-C314-6DFC60DDD8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F371BBA-8E66-61CD-BC53-658D8274E134}"/>
              </a:ext>
            </a:extLst>
          </p:cNvPr>
          <p:cNvSpPr/>
          <p:nvPr/>
        </p:nvSpPr>
        <p:spPr>
          <a:xfrm>
            <a:off x="697" y="0"/>
            <a:ext cx="17716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8ACC66D8-1963-4012-8087-B66970B5D5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850844"/>
              </p:ext>
            </p:extLst>
          </p:nvPr>
        </p:nvGraphicFramePr>
        <p:xfrm>
          <a:off x="3091711" y="2223713"/>
          <a:ext cx="7492103" cy="440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hthoek 30">
            <a:extLst>
              <a:ext uri="{FF2B5EF4-FFF2-40B4-BE49-F238E27FC236}">
                <a16:creationId xmlns:a16="http://schemas.microsoft.com/office/drawing/2014/main" id="{C2FB889D-EFC9-48A1-B5DB-E678ECA72708}"/>
              </a:ext>
            </a:extLst>
          </p:cNvPr>
          <p:cNvSpPr/>
          <p:nvPr/>
        </p:nvSpPr>
        <p:spPr>
          <a:xfrm>
            <a:off x="5591944" y="2128485"/>
            <a:ext cx="1008106" cy="4446620"/>
          </a:xfrm>
          <a:prstGeom prst="rect">
            <a:avLst/>
          </a:prstGeom>
          <a:solidFill>
            <a:srgbClr val="C10C1A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A238E76-6D42-4893-AA1D-A195CA5F3EC4}"/>
              </a:ext>
            </a:extLst>
          </p:cNvPr>
          <p:cNvCxnSpPr/>
          <p:nvPr/>
        </p:nvCxnSpPr>
        <p:spPr>
          <a:xfrm>
            <a:off x="5497806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60CDEC9-6A5D-4608-A3B3-0FE84193789D}"/>
              </a:ext>
            </a:extLst>
          </p:cNvPr>
          <p:cNvCxnSpPr/>
          <p:nvPr/>
        </p:nvCxnSpPr>
        <p:spPr>
          <a:xfrm>
            <a:off x="7536160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9CC8D5DE-5078-4874-87BA-C5E6EF49AB9D}"/>
              </a:ext>
            </a:extLst>
          </p:cNvPr>
          <p:cNvSpPr txBox="1"/>
          <p:nvPr/>
        </p:nvSpPr>
        <p:spPr>
          <a:xfrm>
            <a:off x="3149122" y="3798344"/>
            <a:ext cx="158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MIDI 79% EST DÉJÀ ARRIVÉ À LA CÔTE BELGE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9E6A23F-07C5-458A-973F-57D76A29CD0E}"/>
              </a:ext>
            </a:extLst>
          </p:cNvPr>
          <p:cNvSpPr txBox="1"/>
          <p:nvPr/>
        </p:nvSpPr>
        <p:spPr>
          <a:xfrm>
            <a:off x="8274661" y="3520106"/>
            <a:ext cx="158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18H 40% EST ENCORE PRÉSENT À LA CÔTE BELGE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8F264DED-EC97-49B9-9A2D-F96ADF67363F}"/>
              </a:ext>
            </a:extLst>
          </p:cNvPr>
          <p:cNvCxnSpPr/>
          <p:nvPr/>
        </p:nvCxnSpPr>
        <p:spPr>
          <a:xfrm flipV="1">
            <a:off x="4472070" y="3140969"/>
            <a:ext cx="831843" cy="65737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060BA017-C21B-494B-BF7D-C97C4BD016DD}"/>
              </a:ext>
            </a:extLst>
          </p:cNvPr>
          <p:cNvCxnSpPr>
            <a:cxnSpLocks/>
          </p:cNvCxnSpPr>
          <p:nvPr/>
        </p:nvCxnSpPr>
        <p:spPr>
          <a:xfrm flipH="1">
            <a:off x="7630847" y="3843272"/>
            <a:ext cx="550521" cy="4470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5557AD8-8D6B-40EA-B71E-AB88BE12C116}"/>
              </a:ext>
            </a:extLst>
          </p:cNvPr>
          <p:cNvGrpSpPr/>
          <p:nvPr/>
        </p:nvGrpSpPr>
        <p:grpSpPr>
          <a:xfrm>
            <a:off x="231986" y="2529506"/>
            <a:ext cx="1127071" cy="1228441"/>
            <a:chOff x="3182086" y="3140645"/>
            <a:chExt cx="1127071" cy="1228441"/>
          </a:xfrm>
        </p:grpSpPr>
        <p:graphicFrame>
          <p:nvGraphicFramePr>
            <p:cNvPr id="23" name="Grafiek 22">
              <a:extLst>
                <a:ext uri="{FF2B5EF4-FFF2-40B4-BE49-F238E27FC236}">
                  <a16:creationId xmlns:a16="http://schemas.microsoft.com/office/drawing/2014/main" id="{D0A372C9-4E9D-48DD-AD47-B9970DEB9DB5}"/>
                </a:ext>
              </a:extLst>
            </p:cNvPr>
            <p:cNvGraphicFramePr/>
            <p:nvPr/>
          </p:nvGraphicFramePr>
          <p:xfrm>
            <a:off x="3182086" y="3209313"/>
            <a:ext cx="1123764" cy="1159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73FB360B-9CCE-4EAF-9EF5-D0D8DB785054}"/>
                </a:ext>
              </a:extLst>
            </p:cNvPr>
            <p:cNvGrpSpPr/>
            <p:nvPr/>
          </p:nvGrpSpPr>
          <p:grpSpPr>
            <a:xfrm>
              <a:off x="3229157" y="3140645"/>
              <a:ext cx="1080000" cy="1080000"/>
              <a:chOff x="3121086" y="3140645"/>
              <a:chExt cx="1080000" cy="1080000"/>
            </a:xfrm>
          </p:grpSpPr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980185B-6FC2-40D4-B83F-31A52DB06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9" b="96965" l="9585" r="89617">
                            <a14:foregroundMark x1="49201" y1="5591" x2="49201" y2="5591"/>
                            <a14:foregroundMark x1="56230" y1="799" x2="56230" y2="799"/>
                            <a14:foregroundMark x1="50799" y1="29393" x2="50799" y2="29393"/>
                            <a14:foregroundMark x1="22364" y1="57827" x2="22364" y2="57827"/>
                            <a14:foregroundMark x1="42971" y1="96965" x2="42971" y2="96965"/>
                            <a14:foregroundMark x1="78914" y1="58946" x2="78914" y2="58946"/>
                            <a14:foregroundMark x1="50479" y1="87380" x2="50479" y2="873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1086" y="3140645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4161FB0-B797-4731-B107-94956143B1DB}"/>
                  </a:ext>
                </a:extLst>
              </p:cNvPr>
              <p:cNvSpPr txBox="1"/>
              <p:nvPr/>
            </p:nvSpPr>
            <p:spPr>
              <a:xfrm>
                <a:off x="3291826" y="3591489"/>
                <a:ext cx="7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solidFill>
                      <a:srgbClr val="000000"/>
                    </a:solidFill>
                  </a:rPr>
                  <a:t>2h42</a:t>
                </a:r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3330415-346D-423B-9582-E83DE8F9F8AA}"/>
              </a:ext>
            </a:extLst>
          </p:cNvPr>
          <p:cNvGrpSpPr/>
          <p:nvPr/>
        </p:nvGrpSpPr>
        <p:grpSpPr>
          <a:xfrm>
            <a:off x="226512" y="4513648"/>
            <a:ext cx="1123764" cy="1230274"/>
            <a:chOff x="6060105" y="3138813"/>
            <a:chExt cx="1123764" cy="1230274"/>
          </a:xfrm>
        </p:grpSpPr>
        <p:graphicFrame>
          <p:nvGraphicFramePr>
            <p:cNvPr id="18" name="Grafiek 17">
              <a:extLst>
                <a:ext uri="{FF2B5EF4-FFF2-40B4-BE49-F238E27FC236}">
                  <a16:creationId xmlns:a16="http://schemas.microsoft.com/office/drawing/2014/main" id="{D24A83C7-8794-44E5-BBDE-9C0388A6626F}"/>
                </a:ext>
              </a:extLst>
            </p:cNvPr>
            <p:cNvGraphicFramePr/>
            <p:nvPr/>
          </p:nvGraphicFramePr>
          <p:xfrm>
            <a:off x="6060105" y="3209314"/>
            <a:ext cx="1123764" cy="1159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6F2337-D56E-434F-B1E0-E13BFF02E8DC}"/>
                </a:ext>
              </a:extLst>
            </p:cNvPr>
            <p:cNvGrpSpPr/>
            <p:nvPr/>
          </p:nvGrpSpPr>
          <p:grpSpPr>
            <a:xfrm>
              <a:off x="6094488" y="3138813"/>
              <a:ext cx="1080000" cy="1080000"/>
              <a:chOff x="3106217" y="3138813"/>
              <a:chExt cx="1080000" cy="1080000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7C345527-8DD5-4DC5-8F6A-3A842C0C2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9" b="96965" l="9585" r="89617">
                            <a14:foregroundMark x1="49201" y1="5591" x2="49201" y2="5591"/>
                            <a14:foregroundMark x1="56230" y1="799" x2="56230" y2="799"/>
                            <a14:foregroundMark x1="50799" y1="29393" x2="50799" y2="29393"/>
                            <a14:foregroundMark x1="22364" y1="57827" x2="22364" y2="57827"/>
                            <a14:foregroundMark x1="42971" y1="96965" x2="42971" y2="96965"/>
                            <a14:foregroundMark x1="78914" y1="58946" x2="78914" y2="58946"/>
                            <a14:foregroundMark x1="50479" y1="87380" x2="50479" y2="873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6217" y="3138813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42734FF0-EAA3-4C52-B4B8-4098824E0205}"/>
                  </a:ext>
                </a:extLst>
              </p:cNvPr>
              <p:cNvSpPr txBox="1"/>
              <p:nvPr/>
            </p:nvSpPr>
            <p:spPr>
              <a:xfrm>
                <a:off x="3291826" y="3591489"/>
                <a:ext cx="7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solidFill>
                      <a:srgbClr val="000000"/>
                    </a:solidFill>
                  </a:rPr>
                  <a:t>7h13</a:t>
                </a:r>
              </a:p>
            </p:txBody>
          </p:sp>
        </p:grpSp>
      </p:grpSp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3A1C97A6-6D77-9BCD-35A0-8DEEA2FF5B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D62CA7D-3E14-6AD3-7C19-1A48A7F84524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TEMPS VERS ET A LA CÔTE BELGE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8395B26-D13F-27C3-8675-0B80B7EE8525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DFEE8206-0DD5-07D4-065E-966C6ACEC71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CF9D529-A0A1-82FD-6111-38032D257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F7BF970A-C102-AE17-C680-3134A9FBF6F8}"/>
              </a:ext>
            </a:extLst>
          </p:cNvPr>
          <p:cNvSpPr txBox="1"/>
          <p:nvPr/>
        </p:nvSpPr>
        <p:spPr>
          <a:xfrm>
            <a:off x="34577" y="2081107"/>
            <a:ext cx="1807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VERS LA CÔTE BELGE: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A903B09-3C3C-8DE9-9C4B-649DD9C4C002}"/>
              </a:ext>
            </a:extLst>
          </p:cNvPr>
          <p:cNvSpPr txBox="1"/>
          <p:nvPr/>
        </p:nvSpPr>
        <p:spPr>
          <a:xfrm>
            <a:off x="-15445" y="3950002"/>
            <a:ext cx="180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PRÉSENT À LA CÔTE BELGE: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E69E79E-9FC1-A273-5C75-B0E8A6043E1B}"/>
              </a:ext>
            </a:extLst>
          </p:cNvPr>
          <p:cNvSpPr txBox="1">
            <a:spLocks/>
          </p:cNvSpPr>
          <p:nvPr/>
        </p:nvSpPr>
        <p:spPr>
          <a:xfrm>
            <a:off x="525287" y="1024289"/>
            <a:ext cx="11526513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MOYENNE PRESQUE 3H VERS LA CÔTE BELGE ET PLUS DE 7H A LA CÔTE BELGE</a:t>
            </a:r>
          </a:p>
        </p:txBody>
      </p:sp>
    </p:spTree>
    <p:extLst>
      <p:ext uri="{BB962C8B-B14F-4D97-AF65-F5344CB8AC3E}">
        <p14:creationId xmlns:p14="http://schemas.microsoft.com/office/powerpoint/2010/main" val="340787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strand, dag&#10;&#10;Automatisch gegenereerde beschrijving">
            <a:extLst>
              <a:ext uri="{FF2B5EF4-FFF2-40B4-BE49-F238E27FC236}">
                <a16:creationId xmlns:a16="http://schemas.microsoft.com/office/drawing/2014/main" id="{55D3C03A-58F1-5101-7931-CADA61309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15570"/>
          <a:stretch/>
        </p:blipFill>
        <p:spPr>
          <a:xfrm>
            <a:off x="945303" y="3773459"/>
            <a:ext cx="1870376" cy="1876577"/>
          </a:xfrm>
          <a:prstGeom prst="flowChartConnector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FCF1F1A-0F68-42EA-40D0-106BB1523CDA}"/>
              </a:ext>
            </a:extLst>
          </p:cNvPr>
          <p:cNvSpPr txBox="1"/>
          <p:nvPr/>
        </p:nvSpPr>
        <p:spPr>
          <a:xfrm>
            <a:off x="540084" y="232879"/>
            <a:ext cx="987278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PLAGE ET MER SONT L’ATOUT UNIQUE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D626627-2742-EF0F-517B-26A9F3F5F5F3}"/>
              </a:ext>
            </a:extLst>
          </p:cNvPr>
          <p:cNvGrpSpPr/>
          <p:nvPr/>
        </p:nvGrpSpPr>
        <p:grpSpPr>
          <a:xfrm>
            <a:off x="3648602" y="941066"/>
            <a:ext cx="3983047" cy="2634366"/>
            <a:chOff x="-480650" y="289705"/>
            <a:chExt cx="3983047" cy="263436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BB3B3B3-E3A2-1FFD-DC96-9653380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4930A91-95FC-71E2-054D-AFDBF3BA3E20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480E1D6-6652-0EDE-464F-4215C204879E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ATTRAYANT POUR SE PROMENER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2A20F51C-C47C-0A72-BAE2-626A82BD03AC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9918F43-ADED-7B92-7C29-2331B74CCF8D}"/>
              </a:ext>
            </a:extLst>
          </p:cNvPr>
          <p:cNvGrpSpPr/>
          <p:nvPr/>
        </p:nvGrpSpPr>
        <p:grpSpPr>
          <a:xfrm>
            <a:off x="7723775" y="3678408"/>
            <a:ext cx="3983047" cy="2712736"/>
            <a:chOff x="169636" y="3590501"/>
            <a:chExt cx="3983047" cy="2712736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D3BBE9E-02B3-CA3A-7704-057DDE42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12DB6D5-412C-17B7-7E44-2AFC63BF60A2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C887309-5004-3715-7161-4113AC25734F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11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E0E175D4-3029-CD17-A6DB-BE1A6E7DED4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1447021-8F2A-9098-DC59-7BFEC649328F}"/>
              </a:ext>
            </a:extLst>
          </p:cNvPr>
          <p:cNvGrpSpPr/>
          <p:nvPr/>
        </p:nvGrpSpPr>
        <p:grpSpPr>
          <a:xfrm>
            <a:off x="-157244" y="889734"/>
            <a:ext cx="3983047" cy="2715999"/>
            <a:chOff x="8587270" y="3636026"/>
            <a:chExt cx="3983047" cy="2715999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BDA9F3C-D0D7-AB09-03F6-A27063EF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958A610-37B7-81B2-DDFA-997917901B4E}"/>
                </a:ext>
              </a:extLst>
            </p:cNvPr>
            <p:cNvGrpSpPr/>
            <p:nvPr/>
          </p:nvGrpSpPr>
          <p:grpSpPr>
            <a:xfrm>
              <a:off x="8587270" y="3636026"/>
              <a:ext cx="3983047" cy="2715999"/>
              <a:chOff x="7308969" y="3775666"/>
              <a:chExt cx="3983047" cy="2715999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8AF01EF-90A2-7849-CF71-C42EF174D5C4}"/>
                  </a:ext>
                </a:extLst>
              </p:cNvPr>
              <p:cNvSpPr txBox="1"/>
              <p:nvPr/>
            </p:nvSpPr>
            <p:spPr>
              <a:xfrm>
                <a:off x="7308969" y="584533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 ET PLAGE</a:t>
                </a:r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7CD29104-F1BF-04A0-9ABF-6D2F27841370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8AE62AA-B565-B869-99B4-D0478EC333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C02758F-0EAB-A8FB-EBC7-37A5BBE8F7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5BFD9EE-F28F-2FDE-1DE6-AB312AC1C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06890989-3A76-B59A-A438-E739C65D4ACD}"/>
              </a:ext>
            </a:extLst>
          </p:cNvPr>
          <p:cNvSpPr txBox="1"/>
          <p:nvPr/>
        </p:nvSpPr>
        <p:spPr>
          <a:xfrm>
            <a:off x="7723776" y="2862504"/>
            <a:ext cx="398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23</a:t>
            </a:r>
            <a:r>
              <a:rPr lang="nl-BE" sz="1400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 </a:t>
            </a:r>
          </a:p>
          <a:p>
            <a:pPr algn="ctr"/>
            <a:r>
              <a:rPr lang="nl-BE" dirty="0">
                <a:solidFill>
                  <a:srgbClr val="182744"/>
                </a:solidFill>
                <a:latin typeface="Filson Pro Light" panose="02000000000000000000" pitchFamily="50" charset="0"/>
              </a:rPr>
              <a:t>LE BEAU TEMPS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CB688FA-A744-D229-4F6E-75727249C627}"/>
              </a:ext>
            </a:extLst>
          </p:cNvPr>
          <p:cNvSpPr txBox="1"/>
          <p:nvPr/>
        </p:nvSpPr>
        <p:spPr>
          <a:xfrm>
            <a:off x="-15976" y="5744813"/>
            <a:ext cx="398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20</a:t>
            </a:r>
            <a:r>
              <a:rPr lang="nl-BE" sz="1400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 </a:t>
            </a:r>
          </a:p>
          <a:p>
            <a:pPr algn="ctr"/>
            <a:r>
              <a:rPr lang="nl-BE" dirty="0">
                <a:solidFill>
                  <a:srgbClr val="182744"/>
                </a:solidFill>
                <a:latin typeface="Filson Pro Light" panose="02000000000000000000" pitchFamily="50" charset="0"/>
              </a:rPr>
              <a:t>ATTRAYANT POUR LES ENFANTS</a:t>
            </a:r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59B43F6A-80A1-2670-3E16-D97A5EB00864}"/>
              </a:ext>
            </a:extLst>
          </p:cNvPr>
          <p:cNvSpPr/>
          <p:nvPr/>
        </p:nvSpPr>
        <p:spPr>
          <a:xfrm>
            <a:off x="916999" y="3765512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4" name="Afbeelding 53" descr="Afbeelding met strand, grond, buiten, persoon&#10;&#10;Automatisch gegenereerde beschrijving">
            <a:extLst>
              <a:ext uri="{FF2B5EF4-FFF2-40B4-BE49-F238E27FC236}">
                <a16:creationId xmlns:a16="http://schemas.microsoft.com/office/drawing/2014/main" id="{2738FB14-B301-8EA9-1A34-5D2CF99053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7"/>
          <a:stretch/>
        </p:blipFill>
        <p:spPr>
          <a:xfrm>
            <a:off x="8621884" y="946311"/>
            <a:ext cx="1859225" cy="1845654"/>
          </a:xfrm>
          <a:prstGeom prst="flowChartConnector">
            <a:avLst/>
          </a:prstGeom>
        </p:spPr>
      </p:pic>
      <p:sp>
        <p:nvSpPr>
          <p:cNvPr id="55" name="Ovaal 54">
            <a:extLst>
              <a:ext uri="{FF2B5EF4-FFF2-40B4-BE49-F238E27FC236}">
                <a16:creationId xmlns:a16="http://schemas.microsoft.com/office/drawing/2014/main" id="{5DAEAFAB-FC73-AE62-60F0-A1460DD205AD}"/>
              </a:ext>
            </a:extLst>
          </p:cNvPr>
          <p:cNvSpPr/>
          <p:nvPr/>
        </p:nvSpPr>
        <p:spPr>
          <a:xfrm>
            <a:off x="8612969" y="923653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43BC7704-ED7C-935D-EF92-9986CE88B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F222DB-D0C1-86E1-D7D8-50CAFA09DC4F}"/>
              </a:ext>
            </a:extLst>
          </p:cNvPr>
          <p:cNvSpPr txBox="1"/>
          <p:nvPr/>
        </p:nvSpPr>
        <p:spPr>
          <a:xfrm>
            <a:off x="3999983" y="5781525"/>
            <a:ext cx="398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18</a:t>
            </a:r>
            <a:r>
              <a:rPr lang="nl-BE" sz="1400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 </a:t>
            </a:r>
          </a:p>
          <a:p>
            <a:pPr algn="ctr"/>
            <a:r>
              <a:rPr lang="nl-BE" dirty="0">
                <a:solidFill>
                  <a:srgbClr val="182744"/>
                </a:solidFill>
                <a:latin typeface="Filson Pro Light" panose="02000000000000000000" pitchFamily="50" charset="0"/>
              </a:rPr>
              <a:t>L’AMBIANCE TYPIQUEMENT ESTIVALE</a:t>
            </a:r>
          </a:p>
        </p:txBody>
      </p:sp>
      <p:pic>
        <p:nvPicPr>
          <p:cNvPr id="6" name="Afbeelding 5" descr="Afbeelding met lucht, buiten, persoon, menigte&#10;&#10;Automatisch gegenereerde beschrijving">
            <a:extLst>
              <a:ext uri="{FF2B5EF4-FFF2-40B4-BE49-F238E27FC236}">
                <a16:creationId xmlns:a16="http://schemas.microsoft.com/office/drawing/2014/main" id="{00DB7D73-3C41-FF05-CF97-C40CCD11F3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11851" r="17429"/>
          <a:stretch/>
        </p:blipFill>
        <p:spPr>
          <a:xfrm>
            <a:off x="4924269" y="3832505"/>
            <a:ext cx="1919596" cy="1847585"/>
          </a:xfrm>
          <a:prstGeom prst="flowChartConnector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06FC9A99-491F-BE3C-2097-1D7838CE4111}"/>
              </a:ext>
            </a:extLst>
          </p:cNvPr>
          <p:cNvSpPr/>
          <p:nvPr/>
        </p:nvSpPr>
        <p:spPr>
          <a:xfrm>
            <a:off x="4932958" y="3802224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699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uiten, weg, rijden, transport&#10;&#10;Automatisch gegenereerde beschrijving">
            <a:extLst>
              <a:ext uri="{FF2B5EF4-FFF2-40B4-BE49-F238E27FC236}">
                <a16:creationId xmlns:a16="http://schemas.microsoft.com/office/drawing/2014/main" id="{C9ACB077-D132-3A10-A6B0-217425431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4416"/>
          <a:stretch/>
        </p:blipFill>
        <p:spPr>
          <a:xfrm>
            <a:off x="8689219" y="1433716"/>
            <a:ext cx="1689116" cy="1716187"/>
          </a:xfrm>
          <a:prstGeom prst="flowChartConnector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5CE7EF98-24C0-6C3D-1A78-A70C4ABB5520}"/>
              </a:ext>
            </a:extLst>
          </p:cNvPr>
          <p:cNvSpPr txBox="1"/>
          <p:nvPr/>
        </p:nvSpPr>
        <p:spPr>
          <a:xfrm>
            <a:off x="540083" y="232879"/>
            <a:ext cx="9838251" cy="150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8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FLANER, ACTIVITES SUR LA PLAGE ET CUISSE-TAX </a:t>
            </a:r>
            <a:r>
              <a:rPr lang="nl-BE" sz="38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SONT LES ACTIVITES LES PLUS POPULAIRES</a:t>
            </a:r>
          </a:p>
          <a:p>
            <a:pPr>
              <a:lnSpc>
                <a:spcPct val="80000"/>
              </a:lnSpc>
            </a:pPr>
            <a:endParaRPr lang="fr-FR" sz="38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AD29C6-4164-7C08-F530-30A150168084}"/>
              </a:ext>
            </a:extLst>
          </p:cNvPr>
          <p:cNvGrpSpPr/>
          <p:nvPr/>
        </p:nvGrpSpPr>
        <p:grpSpPr>
          <a:xfrm>
            <a:off x="7711418" y="3970447"/>
            <a:ext cx="3983047" cy="2598647"/>
            <a:chOff x="-290731" y="238230"/>
            <a:chExt cx="3983047" cy="259864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7F1C7A4E-25E6-2749-DE68-3F931CE9D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793" y="238230"/>
              <a:ext cx="1656000" cy="1664627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8B5CDCC2-4534-F323-6019-D74CC4AE369C}"/>
                </a:ext>
              </a:extLst>
            </p:cNvPr>
            <p:cNvGrpSpPr/>
            <p:nvPr/>
          </p:nvGrpSpPr>
          <p:grpSpPr>
            <a:xfrm>
              <a:off x="-290731" y="246958"/>
              <a:ext cx="3983047" cy="2589919"/>
              <a:chOff x="314388" y="304732"/>
              <a:chExt cx="3983047" cy="2589919"/>
            </a:xfrm>
          </p:grpSpPr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E208012-B082-05D9-C1A5-43945149EC9C}"/>
                  </a:ext>
                </a:extLst>
              </p:cNvPr>
              <p:cNvSpPr txBox="1"/>
              <p:nvPr/>
            </p:nvSpPr>
            <p:spPr>
              <a:xfrm>
                <a:off x="314388" y="2032877"/>
                <a:ext cx="398304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19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LONGUE PROMENADE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(PLAGE, DUNES)</a:t>
                </a: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CA83DDA2-FE3C-DED5-94F4-AE8AB6F941B9}"/>
                  </a:ext>
                </a:extLst>
              </p:cNvPr>
              <p:cNvSpPr/>
              <p:nvPr/>
            </p:nvSpPr>
            <p:spPr>
              <a:xfrm>
                <a:off x="1457904" y="304732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45ABABB-8865-956B-2C84-B217A234A666}"/>
              </a:ext>
            </a:extLst>
          </p:cNvPr>
          <p:cNvGrpSpPr/>
          <p:nvPr/>
        </p:nvGrpSpPr>
        <p:grpSpPr>
          <a:xfrm>
            <a:off x="3699730" y="1452849"/>
            <a:ext cx="4111060" cy="2310614"/>
            <a:chOff x="8551925" y="3636026"/>
            <a:chExt cx="4111060" cy="2310614"/>
          </a:xfrm>
        </p:grpSpPr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4996F732-4588-B82A-E2A7-A4B498E3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678719" y="3669858"/>
              <a:ext cx="1656000" cy="1655999"/>
            </a:xfrm>
            <a:prstGeom prst="flowChartConnector">
              <a:avLst/>
            </a:prstGeom>
          </p:spPr>
        </p:pic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F0B17FF7-867A-7905-B70B-93B701F96B3B}"/>
                </a:ext>
              </a:extLst>
            </p:cNvPr>
            <p:cNvGrpSpPr/>
            <p:nvPr/>
          </p:nvGrpSpPr>
          <p:grpSpPr>
            <a:xfrm>
              <a:off x="8551925" y="3636026"/>
              <a:ext cx="4111060" cy="2310614"/>
              <a:chOff x="7273624" y="3775666"/>
              <a:chExt cx="4111060" cy="2310614"/>
            </a:xfrm>
          </p:grpSpPr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B9996EAA-1E8F-C2F7-2319-8EC280E45872}"/>
                  </a:ext>
                </a:extLst>
              </p:cNvPr>
              <p:cNvSpPr txBox="1"/>
              <p:nvPr/>
            </p:nvSpPr>
            <p:spPr>
              <a:xfrm>
                <a:off x="7273624" y="5470727"/>
                <a:ext cx="411106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ACTIVITES SUR LA PLAGE</a:t>
                </a:r>
              </a:p>
            </p:txBody>
          </p:sp>
          <p:sp>
            <p:nvSpPr>
              <p:cNvPr id="58" name="Ovaal 57">
                <a:extLst>
                  <a:ext uri="{FF2B5EF4-FFF2-40B4-BE49-F238E27FC236}">
                    <a16:creationId xmlns:a16="http://schemas.microsoft.com/office/drawing/2014/main" id="{299612CE-C9B9-F249-B9CB-D2853D6EB824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2AE18AC5-A304-4EDA-4FC6-19519BFAD2CC}"/>
              </a:ext>
            </a:extLst>
          </p:cNvPr>
          <p:cNvGrpSpPr/>
          <p:nvPr/>
        </p:nvGrpSpPr>
        <p:grpSpPr>
          <a:xfrm>
            <a:off x="3797149" y="3967562"/>
            <a:ext cx="3983047" cy="2403845"/>
            <a:chOff x="105629" y="3636957"/>
            <a:chExt cx="3983047" cy="2403845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F6548E09-585A-07F6-7F2C-C687EA3F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0776" y="3636957"/>
              <a:ext cx="1656000" cy="1695530"/>
            </a:xfrm>
            <a:prstGeom prst="flowChartConnector">
              <a:avLst/>
            </a:prstGeom>
          </p:spPr>
        </p:pic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A9CE219-200E-40B4-4891-2A426C96D292}"/>
                </a:ext>
              </a:extLst>
            </p:cNvPr>
            <p:cNvGrpSpPr/>
            <p:nvPr/>
          </p:nvGrpSpPr>
          <p:grpSpPr>
            <a:xfrm>
              <a:off x="105629" y="3639747"/>
              <a:ext cx="3983047" cy="2401055"/>
              <a:chOff x="-435401" y="3264208"/>
              <a:chExt cx="3983047" cy="2401055"/>
            </a:xfrm>
          </p:grpSpPr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BEFB9158-9D3B-B575-4422-0F9983551C9A}"/>
                  </a:ext>
                </a:extLst>
              </p:cNvPr>
              <p:cNvSpPr txBox="1"/>
              <p:nvPr/>
            </p:nvSpPr>
            <p:spPr>
              <a:xfrm>
                <a:off x="-435401" y="5049710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DAD5249C-1BB7-F258-0C8C-DD8752BF6B3E}"/>
                  </a:ext>
                </a:extLst>
              </p:cNvPr>
              <p:cNvSpPr/>
              <p:nvPr/>
            </p:nvSpPr>
            <p:spPr>
              <a:xfrm>
                <a:off x="683292" y="3264208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8A403E1B-1338-AD1D-80B3-03482766D66F}"/>
              </a:ext>
            </a:extLst>
          </p:cNvPr>
          <p:cNvGrpSpPr/>
          <p:nvPr/>
        </p:nvGrpSpPr>
        <p:grpSpPr>
          <a:xfrm>
            <a:off x="-325977" y="3966681"/>
            <a:ext cx="4237231" cy="2401721"/>
            <a:chOff x="3868190" y="-1960"/>
            <a:chExt cx="4237231" cy="2401721"/>
          </a:xfrm>
        </p:grpSpPr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82CD07F0-61C8-9ED0-ADBB-2A29145F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585" y="1"/>
              <a:ext cx="1656000" cy="1689142"/>
            </a:xfrm>
            <a:prstGeom prst="flowChartConnector">
              <a:avLst/>
            </a:prstGeom>
          </p:spPr>
        </p:pic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D536B61E-723C-C8E9-43F0-676B5B5B8A9B}"/>
                </a:ext>
              </a:extLst>
            </p:cNvPr>
            <p:cNvGrpSpPr/>
            <p:nvPr/>
          </p:nvGrpSpPr>
          <p:grpSpPr>
            <a:xfrm>
              <a:off x="3868190" y="-1960"/>
              <a:ext cx="4237231" cy="2401721"/>
              <a:chOff x="4026923" y="-46017"/>
              <a:chExt cx="4237231" cy="2401721"/>
            </a:xfrm>
          </p:grpSpPr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85B7BFD6-5F1C-409D-DD58-60CED8A017D8}"/>
                  </a:ext>
                </a:extLst>
              </p:cNvPr>
              <p:cNvSpPr txBox="1"/>
              <p:nvPr/>
            </p:nvSpPr>
            <p:spPr>
              <a:xfrm>
                <a:off x="4026923" y="1740151"/>
                <a:ext cx="42372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</a:t>
                </a: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A94EA4AF-6178-32AC-3438-2978DD35D2B8}"/>
                  </a:ext>
                </a:extLst>
              </p:cNvPr>
              <p:cNvSpPr/>
              <p:nvPr/>
            </p:nvSpPr>
            <p:spPr>
              <a:xfrm>
                <a:off x="5268218" y="-46017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6DB267A-1353-468E-B892-7D15CA712009}"/>
              </a:ext>
            </a:extLst>
          </p:cNvPr>
          <p:cNvGrpSpPr/>
          <p:nvPr/>
        </p:nvGrpSpPr>
        <p:grpSpPr>
          <a:xfrm>
            <a:off x="-198884" y="1369565"/>
            <a:ext cx="3983047" cy="2401721"/>
            <a:chOff x="-252415" y="1434038"/>
            <a:chExt cx="3983047" cy="2401721"/>
          </a:xfrm>
        </p:grpSpPr>
        <p:pic>
          <p:nvPicPr>
            <p:cNvPr id="9" name="Afbeelding 8" descr="Afbeelding met lucht, grond, buiten, kust&#10;&#10;Automatisch gegenereerde beschrijving">
              <a:extLst>
                <a:ext uri="{FF2B5EF4-FFF2-40B4-BE49-F238E27FC236}">
                  <a16:creationId xmlns:a16="http://schemas.microsoft.com/office/drawing/2014/main" id="{69F5B29B-5478-1407-36A0-96EDC4157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t="15073" r="23065" b="13717"/>
            <a:stretch/>
          </p:blipFill>
          <p:spPr>
            <a:xfrm>
              <a:off x="896669" y="1454393"/>
              <a:ext cx="1656000" cy="1680462"/>
            </a:xfrm>
            <a:prstGeom prst="ellipse">
              <a:avLst/>
            </a:prstGeom>
          </p:spPr>
        </p:pic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6A20693A-6602-31D7-3BDF-B4191F2F7608}"/>
                </a:ext>
              </a:extLst>
            </p:cNvPr>
            <p:cNvGrpSpPr/>
            <p:nvPr/>
          </p:nvGrpSpPr>
          <p:grpSpPr>
            <a:xfrm>
              <a:off x="-252415" y="1434038"/>
              <a:ext cx="3983047" cy="2401721"/>
              <a:chOff x="86810" y="367570"/>
              <a:chExt cx="3983047" cy="2401721"/>
            </a:xfrm>
          </p:grpSpPr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6AA36A76-17E2-2821-6409-E274A1C77A57}"/>
                  </a:ext>
                </a:extLst>
              </p:cNvPr>
              <p:cNvSpPr txBox="1"/>
              <p:nvPr/>
            </p:nvSpPr>
            <p:spPr>
              <a:xfrm>
                <a:off x="86810" y="2153738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74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FLANER SUR LA DIGUE</a:t>
                </a: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D1A2B3EC-2478-D569-D43E-908ED10B8C2D}"/>
                  </a:ext>
                </a:extLst>
              </p:cNvPr>
              <p:cNvSpPr/>
              <p:nvPr/>
            </p:nvSpPr>
            <p:spPr>
              <a:xfrm>
                <a:off x="1204124" y="36757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80B9FE35-0E3A-8CD8-93AE-93F1CB47D7A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1477D14-E03A-102F-D938-F016357694C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E75854-89D1-746D-EC22-E0180CED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BD37E1BE-F47D-E669-9504-D97F9E82DED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202B67F1-646C-4126-435C-5705A50B8502}"/>
              </a:ext>
            </a:extLst>
          </p:cNvPr>
          <p:cNvGrpSpPr/>
          <p:nvPr/>
        </p:nvGrpSpPr>
        <p:grpSpPr>
          <a:xfrm>
            <a:off x="7587084" y="1451114"/>
            <a:ext cx="3983047" cy="2401055"/>
            <a:chOff x="-435401" y="3264208"/>
            <a:chExt cx="3983047" cy="2401055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008FE8-EBD1-2C4B-5C5A-6E121E5649DF}"/>
                </a:ext>
              </a:extLst>
            </p:cNvPr>
            <p:cNvSpPr txBox="1"/>
            <p:nvPr/>
          </p:nvSpPr>
          <p:spPr>
            <a:xfrm>
              <a:off x="-435401" y="5049710"/>
              <a:ext cx="39830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54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CUISSE-TAX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4C2ADEBE-1284-1EB3-01E9-ABA491821FC0}"/>
                </a:ext>
              </a:extLst>
            </p:cNvPr>
            <p:cNvSpPr/>
            <p:nvPr/>
          </p:nvSpPr>
          <p:spPr>
            <a:xfrm>
              <a:off x="683292" y="3264208"/>
              <a:ext cx="1656000" cy="16560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98447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710954" y="343500"/>
            <a:ext cx="10317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RESIDENTS EN HEBERGEMENTS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COMMERCIAUX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39AD4C8-00A6-DA2A-567F-0E007EC407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9" name="Afbeelding 1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75D05047-BE30-E8EB-A86C-4E509946A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EA78D7-FF4E-A553-A632-9060A438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662616"/>
            <a:ext cx="3325599" cy="12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600 000 BELGES FRANCOPHONES EN VACANCES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40083" y="1123675"/>
            <a:ext cx="1102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25% DU TOTAL DES VACANCIERS SEJOURNANT DANS UN HEBERGEMENT COMMERCIAL A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FRANCOPHONE25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63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FBD2A4C-01E4-8199-1F92-4A5DB112897E}"/>
              </a:ext>
            </a:extLst>
          </p:cNvPr>
          <p:cNvSpPr txBox="1"/>
          <p:nvPr/>
        </p:nvSpPr>
        <p:spPr>
          <a:xfrm>
            <a:off x="1952339" y="242258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ROYAUME-UNI 0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0402C33-942E-FAB5-5CC6-63DFEF89841D}"/>
              </a:ext>
            </a:extLst>
          </p:cNvPr>
          <p:cNvSpPr txBox="1"/>
          <p:nvPr/>
        </p:nvSpPr>
        <p:spPr>
          <a:xfrm>
            <a:off x="669289" y="585703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 NON VOISINS 2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3BA3F93-6992-6E30-FE11-7F8202D34F16}"/>
              </a:ext>
            </a:extLst>
          </p:cNvPr>
          <p:cNvSpPr txBox="1"/>
          <p:nvPr/>
        </p:nvSpPr>
        <p:spPr>
          <a:xfrm>
            <a:off x="9683363" y="3465651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ALLEMAGNE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00B8621-8823-8A94-3E71-C87D0D6A64B1}"/>
              </a:ext>
            </a:extLst>
          </p:cNvPr>
          <p:cNvSpPr txBox="1"/>
          <p:nvPr/>
        </p:nvSpPr>
        <p:spPr>
          <a:xfrm>
            <a:off x="9486086" y="5729017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LUXEMBOURG 1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4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VACANCIERS NAMUROIS A LA CÔTE BELGE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759219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65 000 VANCANCIERS NAMUROIS EN 2021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11% DES BELGES FRANCOPHONES SEJOURNANT DANS UN HEBERGEMENT COMMERCIAL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CD9E41E-C7AF-F6A9-0665-43EC20BE737E}"/>
              </a:ext>
            </a:extLst>
          </p:cNvPr>
          <p:cNvGrpSpPr/>
          <p:nvPr/>
        </p:nvGrpSpPr>
        <p:grpSpPr>
          <a:xfrm>
            <a:off x="5625830" y="2054648"/>
            <a:ext cx="6120000" cy="3845309"/>
            <a:chOff x="5347071" y="1321318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AC93F905-3383-F79A-9DA3-E801D3EB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071" y="1321318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286E11C-6E69-D88C-B31C-064D16707DA7}"/>
                </a:ext>
              </a:extLst>
            </p:cNvPr>
            <p:cNvSpPr txBox="1"/>
            <p:nvPr/>
          </p:nvSpPr>
          <p:spPr>
            <a:xfrm>
              <a:off x="7582956" y="2608807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11</a:t>
              </a:r>
              <a:r>
                <a:rPr lang="nl-BE" sz="20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326675" y="4996085"/>
            <a:ext cx="4622004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: LA PANNE, </a:t>
            </a:r>
            <a:r>
              <a:rPr lang="fr-FR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COXYDE ET MIDDELKERKE</a:t>
            </a:r>
            <a:endParaRPr lang="nl-BE" sz="1800" dirty="0"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63CD6F3-B759-8373-6798-0A948523DCD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BBFAE9C-B083-A88F-E300-A983E9DF32F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42A463-F216-14EA-2B43-9725038A9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34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4" y="232879"/>
            <a:ext cx="912512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DE NAMUR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CE71EF5-2F92-51D6-4271-A9FDF6C5A068}"/>
              </a:ext>
            </a:extLst>
          </p:cNvPr>
          <p:cNvGrpSpPr/>
          <p:nvPr/>
        </p:nvGrpSpPr>
        <p:grpSpPr>
          <a:xfrm>
            <a:off x="4267233" y="1008563"/>
            <a:ext cx="3248527" cy="2889199"/>
            <a:chOff x="3742755" y="1055176"/>
            <a:chExt cx="3248527" cy="28891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18982E0-A7B3-4699-D2B2-DBFECDD6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2083" y="1055176"/>
              <a:ext cx="2889199" cy="2889199"/>
            </a:xfrm>
            <a:prstGeom prst="rect">
              <a:avLst/>
            </a:prstGeom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3951426-756B-955A-D18B-4217F040A138}"/>
                </a:ext>
              </a:extLst>
            </p:cNvPr>
            <p:cNvSpPr/>
            <p:nvPr/>
          </p:nvSpPr>
          <p:spPr>
            <a:xfrm>
              <a:off x="3907100" y="2893829"/>
              <a:ext cx="1012596" cy="1012596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04F3E06-6A1C-C9D5-D68F-C5D45AA14942}"/>
                </a:ext>
              </a:extLst>
            </p:cNvPr>
            <p:cNvSpPr txBox="1"/>
            <p:nvPr/>
          </p:nvSpPr>
          <p:spPr>
            <a:xfrm>
              <a:off x="3907100" y="3095547"/>
              <a:ext cx="12970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ENFANTS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994CE6-752E-0BF1-5A25-D2C56C805334}"/>
                </a:ext>
              </a:extLst>
            </p:cNvPr>
            <p:cNvSpPr txBox="1"/>
            <p:nvPr/>
          </p:nvSpPr>
          <p:spPr>
            <a:xfrm>
              <a:off x="3742755" y="3382691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29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0959D28-2CE6-2C74-6D60-5CFD65AFD6F1}"/>
              </a:ext>
            </a:extLst>
          </p:cNvPr>
          <p:cNvGrpSpPr/>
          <p:nvPr/>
        </p:nvGrpSpPr>
        <p:grpSpPr>
          <a:xfrm>
            <a:off x="8139811" y="1250164"/>
            <a:ext cx="3205257" cy="2836548"/>
            <a:chOff x="6338747" y="1254061"/>
            <a:chExt cx="3205257" cy="2836548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725429A-BF15-154E-B65A-4EE8B19A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8747" y="1254061"/>
              <a:ext cx="2836548" cy="2836548"/>
            </a:xfrm>
            <a:prstGeom prst="rect">
              <a:avLst/>
            </a:prstGeom>
          </p:spPr>
        </p:pic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9094D529-AC2A-81C0-1A50-12E127A54E6F}"/>
                </a:ext>
              </a:extLst>
            </p:cNvPr>
            <p:cNvSpPr/>
            <p:nvPr/>
          </p:nvSpPr>
          <p:spPr>
            <a:xfrm>
              <a:off x="8309183" y="1269228"/>
              <a:ext cx="958665" cy="958665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0E60845-9539-F22B-3B34-1C0E3D7AF9D9}"/>
                </a:ext>
              </a:extLst>
            </p:cNvPr>
            <p:cNvSpPr txBox="1"/>
            <p:nvPr/>
          </p:nvSpPr>
          <p:spPr>
            <a:xfrm>
              <a:off x="8187910" y="1442452"/>
              <a:ext cx="11250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53696C8C-3788-3A1D-7EC8-16BEC596E745}"/>
                </a:ext>
              </a:extLst>
            </p:cNvPr>
            <p:cNvSpPr txBox="1"/>
            <p:nvPr/>
          </p:nvSpPr>
          <p:spPr>
            <a:xfrm>
              <a:off x="8075819" y="166863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36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CF8AF10-1663-A1C4-510B-40949B6483E0}"/>
              </a:ext>
            </a:extLst>
          </p:cNvPr>
          <p:cNvGrpSpPr/>
          <p:nvPr/>
        </p:nvGrpSpPr>
        <p:grpSpPr>
          <a:xfrm>
            <a:off x="186276" y="936064"/>
            <a:ext cx="3498374" cy="3301837"/>
            <a:chOff x="176512" y="963805"/>
            <a:chExt cx="4579621" cy="4273408"/>
          </a:xfrm>
        </p:grpSpPr>
        <p:pic>
          <p:nvPicPr>
            <p:cNvPr id="32" name="Afbeelding 31" descr="Afbeelding met persoon, person, elektronica, camera&#10;&#10;Automatisch gegenereerde beschrijving">
              <a:extLst>
                <a:ext uri="{FF2B5EF4-FFF2-40B4-BE49-F238E27FC236}">
                  <a16:creationId xmlns:a16="http://schemas.microsoft.com/office/drawing/2014/main" id="{A2AD4BAB-7540-CDBE-D2E1-335D7C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2" y="1005294"/>
              <a:ext cx="4231919" cy="4231919"/>
            </a:xfrm>
            <a:prstGeom prst="rect">
              <a:avLst/>
            </a:prstGeom>
          </p:spPr>
        </p:pic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956AEF6D-3CCB-B4C7-DEFF-11896AA2CAA7}"/>
                </a:ext>
              </a:extLst>
            </p:cNvPr>
            <p:cNvSpPr/>
            <p:nvPr/>
          </p:nvSpPr>
          <p:spPr>
            <a:xfrm>
              <a:off x="3039078" y="963805"/>
              <a:ext cx="1645920" cy="1645920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1A51C5B-1005-2E24-8F52-7AE79686BC29}"/>
                </a:ext>
              </a:extLst>
            </p:cNvPr>
            <p:cNvSpPr txBox="1"/>
            <p:nvPr/>
          </p:nvSpPr>
          <p:spPr>
            <a:xfrm>
              <a:off x="3214913" y="1553459"/>
              <a:ext cx="1252351" cy="67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38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3E3CF894-A38D-CA62-0D63-976E7CF5003B}"/>
                </a:ext>
              </a:extLst>
            </p:cNvPr>
            <p:cNvSpPr txBox="1"/>
            <p:nvPr/>
          </p:nvSpPr>
          <p:spPr>
            <a:xfrm>
              <a:off x="3194153" y="2091872"/>
              <a:ext cx="129705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ANS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E289C8DF-5A6B-FF40-CEC9-943B40006F86}"/>
                </a:ext>
              </a:extLst>
            </p:cNvPr>
            <p:cNvSpPr txBox="1"/>
            <p:nvPr/>
          </p:nvSpPr>
          <p:spPr>
            <a:xfrm>
              <a:off x="3139312" y="1203393"/>
              <a:ext cx="161682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 MOY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D3FEAA2B-9E3E-FF83-C1BB-4F35C4A30074}"/>
              </a:ext>
            </a:extLst>
          </p:cNvPr>
          <p:cNvGrpSpPr/>
          <p:nvPr/>
        </p:nvGrpSpPr>
        <p:grpSpPr>
          <a:xfrm>
            <a:off x="1773219" y="3767491"/>
            <a:ext cx="4613220" cy="3053242"/>
            <a:chOff x="1773219" y="3767491"/>
            <a:chExt cx="4613220" cy="3053242"/>
          </a:xfrm>
        </p:grpSpPr>
        <p:pic>
          <p:nvPicPr>
            <p:cNvPr id="37" name="Afbeelding 36" descr="Afbeelding met persoon, sport, poseren&#10;&#10;Automatisch gegenereerde beschrijving">
              <a:extLst>
                <a:ext uri="{FF2B5EF4-FFF2-40B4-BE49-F238E27FC236}">
                  <a16:creationId xmlns:a16="http://schemas.microsoft.com/office/drawing/2014/main" id="{8C454225-FDF6-480F-BDB4-D2B666565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91453" y="3767491"/>
              <a:ext cx="3894986" cy="3053242"/>
            </a:xfrm>
            <a:prstGeom prst="rect">
              <a:avLst/>
            </a:prstGeom>
          </p:spPr>
        </p:pic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F9368D2-C0B1-4E3B-B9C2-CF1CD9586A9E}"/>
                </a:ext>
              </a:extLst>
            </p:cNvPr>
            <p:cNvGrpSpPr/>
            <p:nvPr/>
          </p:nvGrpSpPr>
          <p:grpSpPr>
            <a:xfrm>
              <a:off x="1773219" y="5380016"/>
              <a:ext cx="1468185" cy="1083839"/>
              <a:chOff x="10294038" y="2291723"/>
              <a:chExt cx="1468185" cy="1083839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6B378C1B-BAD5-0460-857E-5527D02ECDCD}"/>
                  </a:ext>
                </a:extLst>
              </p:cNvPr>
              <p:cNvSpPr/>
              <p:nvPr/>
            </p:nvSpPr>
            <p:spPr>
              <a:xfrm>
                <a:off x="10447333" y="2291723"/>
                <a:ext cx="1083839" cy="1083839"/>
              </a:xfrm>
              <a:prstGeom prst="ellipse">
                <a:avLst/>
              </a:prstGeom>
              <a:solidFill>
                <a:srgbClr val="EAEB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F8925D04-8621-622F-B316-61813300FC75}"/>
                  </a:ext>
                </a:extLst>
              </p:cNvPr>
              <p:cNvSpPr txBox="1"/>
              <p:nvPr/>
            </p:nvSpPr>
            <p:spPr>
              <a:xfrm>
                <a:off x="10340726" y="2359006"/>
                <a:ext cx="1297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2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FAMILLE ELARGIE / AMIS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C607C70-F173-CFD8-7479-4B64CDA02A81}"/>
                  </a:ext>
                </a:extLst>
              </p:cNvPr>
              <p:cNvSpPr txBox="1"/>
              <p:nvPr/>
            </p:nvSpPr>
            <p:spPr>
              <a:xfrm>
                <a:off x="10294038" y="2807593"/>
                <a:ext cx="14681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44</a:t>
                </a:r>
                <a:r>
                  <a:rPr lang="nl-BE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BF72D6BE-ACC0-6933-CF2C-77DA7FDABE2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6E777E-DF9C-37F3-2A43-6AA15B5E1929}"/>
              </a:ext>
            </a:extLst>
          </p:cNvPr>
          <p:cNvGrpSpPr/>
          <p:nvPr/>
        </p:nvGrpSpPr>
        <p:grpSpPr>
          <a:xfrm>
            <a:off x="6322179" y="4360102"/>
            <a:ext cx="2224009" cy="2215247"/>
            <a:chOff x="669289" y="1155178"/>
            <a:chExt cx="1901942" cy="1905172"/>
          </a:xfrm>
        </p:grpSpPr>
        <p:pic>
          <p:nvPicPr>
            <p:cNvPr id="6" name="Afbeelding 5" descr="Afbeelding met persoon, grond, buiten&#10;&#10;Automatisch gegenereerde beschrijving">
              <a:extLst>
                <a:ext uri="{FF2B5EF4-FFF2-40B4-BE49-F238E27FC236}">
                  <a16:creationId xmlns:a16="http://schemas.microsoft.com/office/drawing/2014/main" id="{D2FAD3DC-AD11-65F2-F56F-DECF67E75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1"/>
            <a:stretch/>
          </p:blipFill>
          <p:spPr>
            <a:xfrm>
              <a:off x="669289" y="1185978"/>
              <a:ext cx="1901942" cy="1874372"/>
            </a:xfrm>
            <a:prstGeom prst="flowChartConnector">
              <a:avLst/>
            </a:prstGeom>
          </p:spPr>
        </p:pic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81CCB99-C3B4-AAB6-8C13-F73426677EAA}"/>
                </a:ext>
              </a:extLst>
            </p:cNvPr>
            <p:cNvSpPr/>
            <p:nvPr/>
          </p:nvSpPr>
          <p:spPr>
            <a:xfrm>
              <a:off x="669289" y="1155178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Ovaal 9">
            <a:extLst>
              <a:ext uri="{FF2B5EF4-FFF2-40B4-BE49-F238E27FC236}">
                <a16:creationId xmlns:a16="http://schemas.microsoft.com/office/drawing/2014/main" id="{8ADD40B4-2689-01E7-3EB2-7F101C99A007}"/>
              </a:ext>
            </a:extLst>
          </p:cNvPr>
          <p:cNvSpPr/>
          <p:nvPr/>
        </p:nvSpPr>
        <p:spPr>
          <a:xfrm>
            <a:off x="8093958" y="5523567"/>
            <a:ext cx="1083839" cy="1083839"/>
          </a:xfrm>
          <a:prstGeom prst="ellipse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A3FF54D-0FB9-787B-59F1-271A83FFBE04}"/>
              </a:ext>
            </a:extLst>
          </p:cNvPr>
          <p:cNvSpPr txBox="1"/>
          <p:nvPr/>
        </p:nvSpPr>
        <p:spPr>
          <a:xfrm>
            <a:off x="7987352" y="5653062"/>
            <a:ext cx="129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solidFill>
                  <a:srgbClr val="182744"/>
                </a:solidFill>
                <a:latin typeface="Filson Pro Light" panose="02000000000000000000" pitchFamily="50" charset="0"/>
              </a:rPr>
              <a:t>AVEC ENFANTS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30C08B7-A01D-998C-F24C-F47BE5C081D6}"/>
              </a:ext>
            </a:extLst>
          </p:cNvPr>
          <p:cNvSpPr txBox="1"/>
          <p:nvPr/>
        </p:nvSpPr>
        <p:spPr>
          <a:xfrm>
            <a:off x="7940664" y="6101649"/>
            <a:ext cx="146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56</a:t>
            </a:r>
            <a:r>
              <a:rPr lang="nl-BE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0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4" y="232879"/>
            <a:ext cx="964133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DE NAMUR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FBA6C76-FCCE-1A9D-4B98-3CD87B28BCC6}"/>
              </a:ext>
            </a:extLst>
          </p:cNvPr>
          <p:cNvGrpSpPr/>
          <p:nvPr/>
        </p:nvGrpSpPr>
        <p:grpSpPr>
          <a:xfrm>
            <a:off x="591900" y="3757491"/>
            <a:ext cx="8633581" cy="2176141"/>
            <a:chOff x="5995913" y="710949"/>
            <a:chExt cx="7818395" cy="2176141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1EDF9E94-CDA0-ED0E-496E-859FBD0FD274}"/>
                </a:ext>
              </a:extLst>
            </p:cNvPr>
            <p:cNvGrpSpPr/>
            <p:nvPr/>
          </p:nvGrpSpPr>
          <p:grpSpPr>
            <a:xfrm>
              <a:off x="8636675" y="1383219"/>
              <a:ext cx="5177633" cy="1182166"/>
              <a:chOff x="2276421" y="2106522"/>
              <a:chExt cx="4700651" cy="1182166"/>
            </a:xfrm>
          </p:grpSpPr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E4591131-F052-BE72-CD24-80D34736DC32}"/>
                  </a:ext>
                </a:extLst>
              </p:cNvPr>
              <p:cNvSpPr txBox="1"/>
              <p:nvPr/>
            </p:nvSpPr>
            <p:spPr>
              <a:xfrm>
                <a:off x="2276422" y="2106522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28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D4CC2924-5168-A9AC-E5C5-331B6D9AA9F6}"/>
                  </a:ext>
                </a:extLst>
              </p:cNvPr>
              <p:cNvSpPr txBox="1"/>
              <p:nvPr/>
            </p:nvSpPr>
            <p:spPr>
              <a:xfrm>
                <a:off x="2276421" y="2674224"/>
                <a:ext cx="4700651" cy="61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N’A PAS SEJOURNE A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AU COURS DES 3 DERNIERES ANNEES</a:t>
                </a:r>
              </a:p>
            </p:txBody>
          </p:sp>
        </p:grpSp>
        <p:pic>
          <p:nvPicPr>
            <p:cNvPr id="78" name="Afbeelding 77" descr="Afbeelding met persoon, bril&#10;&#10;Automatisch gegenereerde beschrijving">
              <a:extLst>
                <a:ext uri="{FF2B5EF4-FFF2-40B4-BE49-F238E27FC236}">
                  <a16:creationId xmlns:a16="http://schemas.microsoft.com/office/drawing/2014/main" id="{DDA82F61-2FDC-550B-06CA-0BE5106E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913" y="710949"/>
              <a:ext cx="2698415" cy="2176141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A921BC71-0DE6-E2B0-B261-CC6A4BD68D7B}"/>
              </a:ext>
            </a:extLst>
          </p:cNvPr>
          <p:cNvGrpSpPr/>
          <p:nvPr/>
        </p:nvGrpSpPr>
        <p:grpSpPr>
          <a:xfrm>
            <a:off x="540084" y="1102016"/>
            <a:ext cx="8060709" cy="2020013"/>
            <a:chOff x="145400" y="775056"/>
            <a:chExt cx="7325985" cy="2020013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06013A7-DD5D-0F97-E389-4E796EEC63B6}"/>
                </a:ext>
              </a:extLst>
            </p:cNvPr>
            <p:cNvGrpSpPr/>
            <p:nvPr/>
          </p:nvGrpSpPr>
          <p:grpSpPr>
            <a:xfrm>
              <a:off x="2857838" y="1271689"/>
              <a:ext cx="4613547" cy="1207364"/>
              <a:chOff x="2728607" y="2006317"/>
              <a:chExt cx="3968867" cy="1207364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1E8798A-D5C7-3CD0-44C1-1924F2912B16}"/>
                  </a:ext>
                </a:extLst>
              </p:cNvPr>
              <p:cNvSpPr txBox="1"/>
              <p:nvPr/>
            </p:nvSpPr>
            <p:spPr>
              <a:xfrm>
                <a:off x="2765441" y="2006317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72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4BE5BF4-FECB-60FF-72F6-DA3F2F3524AE}"/>
                  </a:ext>
                </a:extLst>
              </p:cNvPr>
              <p:cNvSpPr txBox="1"/>
              <p:nvPr/>
            </p:nvSpPr>
            <p:spPr>
              <a:xfrm>
                <a:off x="2728607" y="2574019"/>
                <a:ext cx="3968867" cy="639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 SEJOURNE A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sz="20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CES 3 DERNIERES ANNEES</a:t>
                </a:r>
              </a:p>
            </p:txBody>
          </p:sp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F91803B-230E-D7C7-FE26-818526F55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00" y="775056"/>
              <a:ext cx="2218831" cy="2020013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FFEB84C9-09B5-F3C0-F2FE-1BA0D638361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974E245-796F-C3DD-5AE6-8DBDAE9B8CC4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7F557B-E9C7-3984-0E22-9AC4DA4E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A7C5F341-867A-FAC7-E20C-51B3B0000B4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0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zitten&#10;&#10;Automatisch gegenereerde beschrijving">
            <a:extLst>
              <a:ext uri="{FF2B5EF4-FFF2-40B4-BE49-F238E27FC236}">
                <a16:creationId xmlns:a16="http://schemas.microsoft.com/office/drawing/2014/main" id="{8BE39294-833E-C61B-1862-7520F20B8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/>
          <a:stretch/>
        </p:blipFill>
        <p:spPr>
          <a:xfrm>
            <a:off x="6096001" y="2132012"/>
            <a:ext cx="2445489" cy="2584800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B452BEAD-3335-F31E-F53A-B62E716268D9}"/>
              </a:ext>
            </a:extLst>
          </p:cNvPr>
          <p:cNvSpPr/>
          <p:nvPr/>
        </p:nvSpPr>
        <p:spPr>
          <a:xfrm>
            <a:off x="8755913" y="0"/>
            <a:ext cx="3436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3CB30209-C02C-F279-79CA-DFC80505EF03}"/>
              </a:ext>
            </a:extLst>
          </p:cNvPr>
          <p:cNvSpPr/>
          <p:nvPr/>
        </p:nvSpPr>
        <p:spPr>
          <a:xfrm>
            <a:off x="7237921" y="407092"/>
            <a:ext cx="2549931" cy="389055"/>
          </a:xfrm>
          <a:prstGeom prst="rect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131F105-C3FA-91FA-EF9A-0F9D9ADCB62C}"/>
              </a:ext>
            </a:extLst>
          </p:cNvPr>
          <p:cNvSpPr txBox="1"/>
          <p:nvPr/>
        </p:nvSpPr>
        <p:spPr>
          <a:xfrm>
            <a:off x="7264507" y="417142"/>
            <a:ext cx="253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latin typeface="Filson Pro Black" panose="02000000000000000000" pitchFamily="50" charset="0"/>
                <a:ea typeface="Roboto Condensed" panose="02000000000000000000" pitchFamily="2" charset="0"/>
              </a:rPr>
              <a:t>AUTRES RAISONS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05AF47D-2F38-C0E2-2481-97D77CD5CE4A}"/>
              </a:ext>
            </a:extLst>
          </p:cNvPr>
          <p:cNvGrpSpPr/>
          <p:nvPr/>
        </p:nvGrpSpPr>
        <p:grpSpPr>
          <a:xfrm>
            <a:off x="567293" y="2137144"/>
            <a:ext cx="2549931" cy="4087813"/>
            <a:chOff x="567293" y="2137144"/>
            <a:chExt cx="2549931" cy="408781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6C893E-CF2F-6F32-A776-D93362A5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734" y="2137144"/>
              <a:ext cx="2445490" cy="258371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6EFCC447-4103-ABE2-319D-CC95E8A80A22}"/>
                </a:ext>
              </a:extLst>
            </p:cNvPr>
            <p:cNvSpPr txBox="1"/>
            <p:nvPr/>
          </p:nvSpPr>
          <p:spPr>
            <a:xfrm>
              <a:off x="709342" y="2179327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0915CFD-7A54-35CC-B723-F6BD1369689F}"/>
                </a:ext>
              </a:extLst>
            </p:cNvPr>
            <p:cNvSpPr txBox="1"/>
            <p:nvPr/>
          </p:nvSpPr>
          <p:spPr>
            <a:xfrm>
              <a:off x="567293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BIENFAITS DE L’AIR MARAIN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55AF6387-E580-B1F6-6932-1DBC7169B486}"/>
                </a:ext>
              </a:extLst>
            </p:cNvPr>
            <p:cNvSpPr txBox="1"/>
            <p:nvPr/>
          </p:nvSpPr>
          <p:spPr>
            <a:xfrm>
              <a:off x="671734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57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D767F54-E8A8-6301-2CE5-41C5C3FC509B}"/>
              </a:ext>
            </a:extLst>
          </p:cNvPr>
          <p:cNvGrpSpPr/>
          <p:nvPr/>
        </p:nvGrpSpPr>
        <p:grpSpPr>
          <a:xfrm>
            <a:off x="3279426" y="2137144"/>
            <a:ext cx="2549931" cy="4087813"/>
            <a:chOff x="3279426" y="2137144"/>
            <a:chExt cx="2549931" cy="408781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674981C-891B-AD12-1814-A65832EF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867" y="2137144"/>
              <a:ext cx="2445490" cy="258371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0F88161-9811-F6C8-A2F8-CF5D7AE1D4E8}"/>
                </a:ext>
              </a:extLst>
            </p:cNvPr>
            <p:cNvSpPr txBox="1"/>
            <p:nvPr/>
          </p:nvSpPr>
          <p:spPr>
            <a:xfrm>
              <a:off x="3373235" y="2157514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E3737440-53B1-7E0A-61C6-3E1B4BE6D9D3}"/>
                </a:ext>
              </a:extLst>
            </p:cNvPr>
            <p:cNvSpPr txBox="1"/>
            <p:nvPr/>
          </p:nvSpPr>
          <p:spPr>
            <a:xfrm>
              <a:off x="3279426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CADRE IDEAL POUR SE RESSOURCER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B459CE1A-D099-D348-37C2-124028D85739}"/>
                </a:ext>
              </a:extLst>
            </p:cNvPr>
            <p:cNvSpPr txBox="1"/>
            <p:nvPr/>
          </p:nvSpPr>
          <p:spPr>
            <a:xfrm>
              <a:off x="3383867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34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C3DC8FA-07E7-6EA9-43F3-BF738C345F62}"/>
              </a:ext>
            </a:extLst>
          </p:cNvPr>
          <p:cNvGrpSpPr/>
          <p:nvPr/>
        </p:nvGrpSpPr>
        <p:grpSpPr>
          <a:xfrm>
            <a:off x="5991559" y="2171166"/>
            <a:ext cx="2549931" cy="4053790"/>
            <a:chOff x="5991559" y="2171166"/>
            <a:chExt cx="2549931" cy="4053790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DA0CB39-07D9-F729-85EE-9D2CD9D58989}"/>
                </a:ext>
              </a:extLst>
            </p:cNvPr>
            <p:cNvSpPr txBox="1"/>
            <p:nvPr/>
          </p:nvSpPr>
          <p:spPr>
            <a:xfrm>
              <a:off x="6133651" y="2171166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3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F701B20-AEAB-710A-3370-56A056F13E7E}"/>
                </a:ext>
              </a:extLst>
            </p:cNvPr>
            <p:cNvSpPr txBox="1"/>
            <p:nvPr/>
          </p:nvSpPr>
          <p:spPr>
            <a:xfrm>
              <a:off x="5991559" y="4763039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HABITUDE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76C1837A-25D0-A941-A445-6050240BD3EB}"/>
                </a:ext>
              </a:extLst>
            </p:cNvPr>
            <p:cNvSpPr txBox="1"/>
            <p:nvPr/>
          </p:nvSpPr>
          <p:spPr>
            <a:xfrm>
              <a:off x="6043779" y="5628959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3EC875BA-8782-78E5-FFFD-76F24DC42699}"/>
              </a:ext>
            </a:extLst>
          </p:cNvPr>
          <p:cNvGrpSpPr/>
          <p:nvPr/>
        </p:nvGrpSpPr>
        <p:grpSpPr>
          <a:xfrm>
            <a:off x="9178486" y="2900474"/>
            <a:ext cx="2735270" cy="1825044"/>
            <a:chOff x="9388998" y="4771825"/>
            <a:chExt cx="2735270" cy="1825044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5D702D0A-EDB7-2421-C3E8-3695B5022938}"/>
                </a:ext>
              </a:extLst>
            </p:cNvPr>
            <p:cNvGrpSpPr/>
            <p:nvPr/>
          </p:nvGrpSpPr>
          <p:grpSpPr>
            <a:xfrm>
              <a:off x="9388998" y="5865875"/>
              <a:ext cx="2735270" cy="730994"/>
              <a:chOff x="9388998" y="5865875"/>
              <a:chExt cx="2735270" cy="730994"/>
            </a:xfrm>
          </p:grpSpPr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79E09949-F9E9-B4C7-9C15-B3956E369E94}"/>
                  </a:ext>
                </a:extLst>
              </p:cNvPr>
              <p:cNvSpPr txBox="1"/>
              <p:nvPr/>
            </p:nvSpPr>
            <p:spPr>
              <a:xfrm>
                <a:off x="9388998" y="6227537"/>
                <a:ext cx="2735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Idéale pour les </a:t>
                </a:r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enfants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4B0833C-A1D7-5A80-926B-88972D10A540}"/>
                  </a:ext>
                </a:extLst>
              </p:cNvPr>
              <p:cNvSpPr txBox="1"/>
              <p:nvPr/>
            </p:nvSpPr>
            <p:spPr>
              <a:xfrm>
                <a:off x="9393433" y="5865875"/>
                <a:ext cx="2445490" cy="44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28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8949F3D-406F-966E-25A4-A0B750D34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67025" y="4771825"/>
              <a:ext cx="708265" cy="967962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485E5DD-16AC-6F0A-97A3-CDCF78D33735}"/>
              </a:ext>
            </a:extLst>
          </p:cNvPr>
          <p:cNvGrpSpPr/>
          <p:nvPr/>
        </p:nvGrpSpPr>
        <p:grpSpPr>
          <a:xfrm>
            <a:off x="9127598" y="811115"/>
            <a:ext cx="2557486" cy="1887535"/>
            <a:chOff x="9421796" y="308270"/>
            <a:chExt cx="2557486" cy="1887535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675EA10C-4DE5-0745-8680-5E39D3CF9BA7}"/>
                </a:ext>
              </a:extLst>
            </p:cNvPr>
            <p:cNvGrpSpPr/>
            <p:nvPr/>
          </p:nvGrpSpPr>
          <p:grpSpPr>
            <a:xfrm>
              <a:off x="9421796" y="1455431"/>
              <a:ext cx="2557486" cy="740374"/>
              <a:chOff x="9393433" y="1580851"/>
              <a:chExt cx="2557486" cy="740374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EBA14926-0FEA-9950-9B18-EEF5DF7C68AC}"/>
                  </a:ext>
                </a:extLst>
              </p:cNvPr>
              <p:cNvSpPr txBox="1"/>
              <p:nvPr/>
            </p:nvSpPr>
            <p:spPr>
              <a:xfrm>
                <a:off x="9400988" y="1951893"/>
                <a:ext cx="254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</a:t>
                </a: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 et </a:t>
                </a:r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plage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8A732330-6430-8B36-5B7E-825E62F7F07C}"/>
                  </a:ext>
                </a:extLst>
              </p:cNvPr>
              <p:cNvSpPr txBox="1"/>
              <p:nvPr/>
            </p:nvSpPr>
            <p:spPr>
              <a:xfrm>
                <a:off x="9393433" y="1580851"/>
                <a:ext cx="2445490" cy="44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29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1FF6887-773A-D6AD-7F03-3D6FC646A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02275" y="308270"/>
              <a:ext cx="1166718" cy="987223"/>
            </a:xfrm>
            <a:prstGeom prst="rect">
              <a:avLst/>
            </a:prstGeom>
          </p:spPr>
        </p:pic>
      </p:grpSp>
      <p:pic>
        <p:nvPicPr>
          <p:cNvPr id="45" name="Afbeelding 44" descr="Afbeelding met kaart&#10;&#10;Automatisch gegenereerde beschrijving">
            <a:extLst>
              <a:ext uri="{FF2B5EF4-FFF2-40B4-BE49-F238E27FC236}">
                <a16:creationId xmlns:a16="http://schemas.microsoft.com/office/drawing/2014/main" id="{DE6ECA58-D227-8AE5-9CF4-E48E4DDFB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998B97F7-0B0A-94C5-4252-60F596779898}"/>
              </a:ext>
            </a:extLst>
          </p:cNvPr>
          <p:cNvGrpSpPr/>
          <p:nvPr/>
        </p:nvGrpSpPr>
        <p:grpSpPr>
          <a:xfrm>
            <a:off x="9391655" y="5059872"/>
            <a:ext cx="2280524" cy="1672040"/>
            <a:chOff x="9423796" y="4681097"/>
            <a:chExt cx="2280524" cy="1672040"/>
          </a:xfrm>
        </p:grpSpPr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3FB3913F-0BA7-F4B7-A1D3-8EEC23478155}"/>
                </a:ext>
              </a:extLst>
            </p:cNvPr>
            <p:cNvGrpSpPr/>
            <p:nvPr/>
          </p:nvGrpSpPr>
          <p:grpSpPr>
            <a:xfrm>
              <a:off x="9423796" y="5612763"/>
              <a:ext cx="2280524" cy="740374"/>
              <a:chOff x="9393433" y="1580851"/>
              <a:chExt cx="2557486" cy="740374"/>
            </a:xfrm>
          </p:grpSpPr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9B0EFC0C-29C7-E1B7-4FBE-FF844A2B0CDE}"/>
                  </a:ext>
                </a:extLst>
              </p:cNvPr>
              <p:cNvSpPr txBox="1"/>
              <p:nvPr/>
            </p:nvSpPr>
            <p:spPr>
              <a:xfrm>
                <a:off x="9400988" y="1951893"/>
                <a:ext cx="254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Proximité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BB840B97-7896-56F9-14F5-E15D05734421}"/>
                  </a:ext>
                </a:extLst>
              </p:cNvPr>
              <p:cNvSpPr txBox="1"/>
              <p:nvPr/>
            </p:nvSpPr>
            <p:spPr>
              <a:xfrm>
                <a:off x="9393433" y="1580851"/>
                <a:ext cx="2557486" cy="44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25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39EBFB69-098F-346E-72A8-A48F893AE66E}"/>
                </a:ext>
              </a:extLst>
            </p:cNvPr>
            <p:cNvGrpSpPr/>
            <p:nvPr/>
          </p:nvGrpSpPr>
          <p:grpSpPr>
            <a:xfrm>
              <a:off x="9986679" y="4681097"/>
              <a:ext cx="1140583" cy="564749"/>
              <a:chOff x="2234566" y="5127743"/>
              <a:chExt cx="1140583" cy="564749"/>
            </a:xfrm>
          </p:grpSpPr>
          <p:sp>
            <p:nvSpPr>
              <p:cNvPr id="40" name="Ovaal 39">
                <a:extLst>
                  <a:ext uri="{FF2B5EF4-FFF2-40B4-BE49-F238E27FC236}">
                    <a16:creationId xmlns:a16="http://schemas.microsoft.com/office/drawing/2014/main" id="{D07437B8-3342-0871-5A7C-933FEDBFA7BD}"/>
                  </a:ext>
                </a:extLst>
              </p:cNvPr>
              <p:cNvSpPr/>
              <p:nvPr/>
            </p:nvSpPr>
            <p:spPr>
              <a:xfrm>
                <a:off x="3132539" y="5127743"/>
                <a:ext cx="242610" cy="295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62D80A37-67C7-AC29-904C-5CE76599365E}"/>
                  </a:ext>
                </a:extLst>
              </p:cNvPr>
              <p:cNvSpPr/>
              <p:nvPr/>
            </p:nvSpPr>
            <p:spPr>
              <a:xfrm>
                <a:off x="2234566" y="5315785"/>
                <a:ext cx="388061" cy="376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2E69900-402B-4EA5-F1E3-EBE82C1C7AA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B9C5D168-F13D-7CCD-12B7-845885D691D5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9C5795D2-62F6-1243-C34D-0EF716DB1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C8194930-970A-FED1-3F18-284A66AD0937}"/>
              </a:ext>
            </a:extLst>
          </p:cNvPr>
          <p:cNvSpPr txBox="1"/>
          <p:nvPr/>
        </p:nvSpPr>
        <p:spPr>
          <a:xfrm>
            <a:off x="540084" y="232879"/>
            <a:ext cx="622647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RAISONS POUR DES VACANCES A LA MER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DD237C4-12D2-DEA0-A385-5E26FD5C6164}"/>
              </a:ext>
            </a:extLst>
          </p:cNvPr>
          <p:cNvGrpSpPr/>
          <p:nvPr/>
        </p:nvGrpSpPr>
        <p:grpSpPr>
          <a:xfrm>
            <a:off x="9391655" y="4808175"/>
            <a:ext cx="2046586" cy="1236162"/>
            <a:chOff x="9656315" y="4882876"/>
            <a:chExt cx="2046586" cy="1236162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14DAB451-0150-B4A1-C5E3-813E27D63DBB}"/>
                </a:ext>
              </a:extLst>
            </p:cNvPr>
            <p:cNvGrpSpPr/>
            <p:nvPr/>
          </p:nvGrpSpPr>
          <p:grpSpPr>
            <a:xfrm>
              <a:off x="9656315" y="4918142"/>
              <a:ext cx="1200896" cy="1200896"/>
              <a:chOff x="9124160" y="5099886"/>
              <a:chExt cx="1200896" cy="1200896"/>
            </a:xfrm>
          </p:grpSpPr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EA826C06-568C-BFAF-4BD7-6884DD91B3DC}"/>
                  </a:ext>
                </a:extLst>
              </p:cNvPr>
              <p:cNvGrpSpPr/>
              <p:nvPr/>
            </p:nvGrpSpPr>
            <p:grpSpPr>
              <a:xfrm>
                <a:off x="9124160" y="5099886"/>
                <a:ext cx="1200896" cy="1200896"/>
                <a:chOff x="9330652" y="5291911"/>
                <a:chExt cx="914400" cy="914400"/>
              </a:xfrm>
            </p:grpSpPr>
            <p:pic>
              <p:nvPicPr>
                <p:cNvPr id="58" name="Graphic 57" descr="Markering met effen opvulling">
                  <a:extLst>
                    <a:ext uri="{FF2B5EF4-FFF2-40B4-BE49-F238E27FC236}">
                      <a16:creationId xmlns:a16="http://schemas.microsoft.com/office/drawing/2014/main" id="{82B935F2-2B12-87E4-7040-BA75F53F34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9" name="Ovaal 58">
                  <a:extLst>
                    <a:ext uri="{FF2B5EF4-FFF2-40B4-BE49-F238E27FC236}">
                      <a16:creationId xmlns:a16="http://schemas.microsoft.com/office/drawing/2014/main" id="{73C70F6C-83AA-DA43-CB43-EDCB4D86EAE8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FD1BA30F-5F75-04EE-99F5-6453203CE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9492090" y="5414913"/>
                <a:ext cx="456255" cy="214046"/>
              </a:xfrm>
              <a:prstGeom prst="rect">
                <a:avLst/>
              </a:prstGeom>
            </p:spPr>
          </p:pic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BD1AF223-2236-F980-5BD1-2E55C53E3EC5}"/>
                </a:ext>
              </a:extLst>
            </p:cNvPr>
            <p:cNvGrpSpPr/>
            <p:nvPr/>
          </p:nvGrpSpPr>
          <p:grpSpPr>
            <a:xfrm>
              <a:off x="10856457" y="4882876"/>
              <a:ext cx="846444" cy="846444"/>
              <a:chOff x="10074932" y="5038761"/>
              <a:chExt cx="846444" cy="846444"/>
            </a:xfrm>
          </p:grpSpPr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5C7D54EA-0CD3-9AF2-CB5B-5C0092563587}"/>
                  </a:ext>
                </a:extLst>
              </p:cNvPr>
              <p:cNvGrpSpPr/>
              <p:nvPr/>
            </p:nvGrpSpPr>
            <p:grpSpPr>
              <a:xfrm>
                <a:off x="10074932" y="5038761"/>
                <a:ext cx="846444" cy="846444"/>
                <a:chOff x="9330652" y="5291911"/>
                <a:chExt cx="914400" cy="914400"/>
              </a:xfrm>
            </p:grpSpPr>
            <p:pic>
              <p:nvPicPr>
                <p:cNvPr id="49" name="Graphic 48" descr="Markering met effen opvulling">
                  <a:extLst>
                    <a:ext uri="{FF2B5EF4-FFF2-40B4-BE49-F238E27FC236}">
                      <a16:creationId xmlns:a16="http://schemas.microsoft.com/office/drawing/2014/main" id="{FF94CD19-B2A4-1E85-5EBA-F96179371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4" name="Ovaal 53">
                  <a:extLst>
                    <a:ext uri="{FF2B5EF4-FFF2-40B4-BE49-F238E27FC236}">
                      <a16:creationId xmlns:a16="http://schemas.microsoft.com/office/drawing/2014/main" id="{68A95A2D-8935-ADE7-B6E8-E01B93637492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7" name="Graphic 36" descr="Introductiepagina met effen opvulling">
                <a:extLst>
                  <a:ext uri="{FF2B5EF4-FFF2-40B4-BE49-F238E27FC236}">
                    <a16:creationId xmlns:a16="http://schemas.microsoft.com/office/drawing/2014/main" id="{AF3ED439-FB52-7F6C-9813-2F6525ECA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342296" y="5173377"/>
                <a:ext cx="322091" cy="322091"/>
              </a:xfrm>
              <a:prstGeom prst="rect">
                <a:avLst/>
              </a:prstGeom>
            </p:spPr>
          </p:pic>
        </p:grp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F1949B02-A180-74CE-C714-0B12EAC31D01}"/>
                </a:ext>
              </a:extLst>
            </p:cNvPr>
            <p:cNvSpPr/>
            <p:nvPr/>
          </p:nvSpPr>
          <p:spPr>
            <a:xfrm>
              <a:off x="10259568" y="5492373"/>
              <a:ext cx="1014984" cy="489705"/>
            </a:xfrm>
            <a:custGeom>
              <a:avLst/>
              <a:gdLst>
                <a:gd name="connsiteX0" fmla="*/ 0 w 1014984"/>
                <a:gd name="connsiteY0" fmla="*/ 442083 h 489705"/>
                <a:gd name="connsiteX1" fmla="*/ 457200 w 1014984"/>
                <a:gd name="connsiteY1" fmla="*/ 451227 h 489705"/>
                <a:gd name="connsiteX2" fmla="*/ 530352 w 1014984"/>
                <a:gd name="connsiteY2" fmla="*/ 21459 h 489705"/>
                <a:gd name="connsiteX3" fmla="*/ 1014984 w 1014984"/>
                <a:gd name="connsiteY3" fmla="*/ 103755 h 48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984" h="489705">
                  <a:moveTo>
                    <a:pt x="0" y="442083"/>
                  </a:moveTo>
                  <a:cubicBezTo>
                    <a:pt x="184404" y="481707"/>
                    <a:pt x="368808" y="521331"/>
                    <a:pt x="457200" y="451227"/>
                  </a:cubicBezTo>
                  <a:cubicBezTo>
                    <a:pt x="545592" y="381123"/>
                    <a:pt x="437388" y="79371"/>
                    <a:pt x="530352" y="21459"/>
                  </a:cubicBezTo>
                  <a:cubicBezTo>
                    <a:pt x="623316" y="-36453"/>
                    <a:pt x="819150" y="33651"/>
                    <a:pt x="1014984" y="103755"/>
                  </a:cubicBezTo>
                </a:path>
              </a:pathLst>
            </a:custGeom>
            <a:noFill/>
            <a:ln w="12700">
              <a:solidFill>
                <a:srgbClr val="F6D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46668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1D541-290E-C5AC-1E7D-E37DE0E2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DDC3F4-83B4-91F4-9D52-6CAB3A6F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875" y="1600200"/>
            <a:ext cx="4259262" cy="4565650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sz="1800" dirty="0"/>
              <a:t>La Côte belge: une destination de vacances parfaite en toutes saisons</a:t>
            </a:r>
          </a:p>
          <a:p>
            <a:endParaRPr lang="nl-BE" sz="1800" dirty="0"/>
          </a:p>
          <a:p>
            <a:r>
              <a:rPr lang="nl-BE" sz="1800" dirty="0"/>
              <a:t>Les Belges et les touristes de la France, les Pays-Bas, l’Allemagne, le Luxembourg</a:t>
            </a:r>
          </a:p>
          <a:p>
            <a:endParaRPr lang="nl-BE" sz="1800" dirty="0"/>
          </a:p>
          <a:p>
            <a:r>
              <a:rPr lang="nl-BE" sz="1800" dirty="0"/>
              <a:t>Actualité: le nouveau planning de vacances en Wallonie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grond, buiten, strand, kust">
            <a:extLst>
              <a:ext uri="{FF2B5EF4-FFF2-40B4-BE49-F238E27FC236}">
                <a16:creationId xmlns:a16="http://schemas.microsoft.com/office/drawing/2014/main" id="{06A5B394-DD0D-5544-C9CB-C3F46774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-2" b="1854"/>
          <a:stretch/>
        </p:blipFill>
        <p:spPr>
          <a:xfrm>
            <a:off x="6816726" y="1600201"/>
            <a:ext cx="3382963" cy="456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12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ep 43">
            <a:extLst>
              <a:ext uri="{FF2B5EF4-FFF2-40B4-BE49-F238E27FC236}">
                <a16:creationId xmlns:a16="http://schemas.microsoft.com/office/drawing/2014/main" id="{209185C9-4C3C-917D-5283-A18F8CCFCC07}"/>
              </a:ext>
            </a:extLst>
          </p:cNvPr>
          <p:cNvGrpSpPr/>
          <p:nvPr/>
        </p:nvGrpSpPr>
        <p:grpSpPr>
          <a:xfrm>
            <a:off x="7858719" y="3769891"/>
            <a:ext cx="4193086" cy="2715999"/>
            <a:chOff x="8377232" y="3636026"/>
            <a:chExt cx="4193086" cy="2715999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EFCAE0AB-1024-96FB-AC08-B9965B579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25552BB-A987-A254-1C5F-0A67467EDE43}"/>
                </a:ext>
              </a:extLst>
            </p:cNvPr>
            <p:cNvGrpSpPr/>
            <p:nvPr/>
          </p:nvGrpSpPr>
          <p:grpSpPr>
            <a:xfrm>
              <a:off x="8377232" y="3636026"/>
              <a:ext cx="4193086" cy="2715999"/>
              <a:chOff x="7098931" y="3775666"/>
              <a:chExt cx="4193086" cy="2715999"/>
            </a:xfrm>
          </p:grpSpPr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E9E5A2E6-A909-D5E6-1AF8-A9415FA00D63}"/>
                  </a:ext>
                </a:extLst>
              </p:cNvPr>
              <p:cNvSpPr txBox="1"/>
              <p:nvPr/>
            </p:nvSpPr>
            <p:spPr>
              <a:xfrm>
                <a:off x="7098931" y="5845334"/>
                <a:ext cx="4193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ACTIVITES DE PLAGE ET DE BORD DE MER</a:t>
                </a:r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34DA7428-C52F-0A02-FA5A-418EECFFB176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E57ACB3E-A90F-6769-29B1-3AEE07319BED}"/>
              </a:ext>
            </a:extLst>
          </p:cNvPr>
          <p:cNvGrpSpPr/>
          <p:nvPr/>
        </p:nvGrpSpPr>
        <p:grpSpPr>
          <a:xfrm>
            <a:off x="-140043" y="371928"/>
            <a:ext cx="3983047" cy="2634366"/>
            <a:chOff x="-480650" y="289705"/>
            <a:chExt cx="3983047" cy="2634366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312361A2-D571-FA83-1F13-B2655431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6695BD2-FCB2-D4FC-3A07-247C16BF2D73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CF157C2-F718-8448-B752-107E1EB4CF8C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90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SE BALADER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D7B821D6-2F21-1F64-C497-8331983CADCE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B7057AA-0490-7143-39C2-058B148D3441}"/>
              </a:ext>
            </a:extLst>
          </p:cNvPr>
          <p:cNvGrpSpPr/>
          <p:nvPr/>
        </p:nvGrpSpPr>
        <p:grpSpPr>
          <a:xfrm>
            <a:off x="3975258" y="199467"/>
            <a:ext cx="4237231" cy="2437463"/>
            <a:chOff x="3812991" y="-1960"/>
            <a:chExt cx="4237231" cy="2437463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CF1327A8-CAD8-9E48-36A8-60579D871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B953EBA-608F-6C9F-F7EA-740A76EF191E}"/>
                </a:ext>
              </a:extLst>
            </p:cNvPr>
            <p:cNvGrpSpPr/>
            <p:nvPr/>
          </p:nvGrpSpPr>
          <p:grpSpPr>
            <a:xfrm>
              <a:off x="3812991" y="-1960"/>
              <a:ext cx="4237231" cy="2437463"/>
              <a:chOff x="3971724" y="-46017"/>
              <a:chExt cx="4237231" cy="2437463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A12BD96-B053-2127-99DD-B086520390F5}"/>
                  </a:ext>
                </a:extLst>
              </p:cNvPr>
              <p:cNvSpPr txBox="1"/>
              <p:nvPr/>
            </p:nvSpPr>
            <p:spPr>
              <a:xfrm>
                <a:off x="3971724" y="1745115"/>
                <a:ext cx="42372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BISTRO, RESTAURANT ETOILE</a:t>
                </a: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6B79F06-B9AC-18AB-B3A0-B1AB7FBCE323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3BFBF4B-C314-4B70-5388-D907C818264F}"/>
              </a:ext>
            </a:extLst>
          </p:cNvPr>
          <p:cNvGrpSpPr/>
          <p:nvPr/>
        </p:nvGrpSpPr>
        <p:grpSpPr>
          <a:xfrm>
            <a:off x="7963738" y="269315"/>
            <a:ext cx="3983047" cy="2498353"/>
            <a:chOff x="8490435" y="174186"/>
            <a:chExt cx="3983047" cy="2498353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79BB6ABE-F775-25E9-7C25-FDBA904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2220" y="174186"/>
              <a:ext cx="1702623" cy="1798857"/>
            </a:xfrm>
            <a:prstGeom prst="flowChartConnector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563A369-8EF6-AD00-423A-0740A832C400}"/>
                </a:ext>
              </a:extLst>
            </p:cNvPr>
            <p:cNvGrpSpPr/>
            <p:nvPr/>
          </p:nvGrpSpPr>
          <p:grpSpPr>
            <a:xfrm>
              <a:off x="8490435" y="203856"/>
              <a:ext cx="3983047" cy="2468683"/>
              <a:chOff x="8886407" y="347479"/>
              <a:chExt cx="3983047" cy="2468683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E5A4236-91E5-8197-DEF2-8C08EBE66957}"/>
                  </a:ext>
                </a:extLst>
              </p:cNvPr>
              <p:cNvSpPr txBox="1"/>
              <p:nvPr/>
            </p:nvSpPr>
            <p:spPr>
              <a:xfrm>
                <a:off x="8886407" y="216983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56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CAFE, TERRASSE, BAR DE PLAGE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C3B8AE86-5701-7B89-C8F3-DB08CF756FEF}"/>
                  </a:ext>
                </a:extLst>
              </p:cNvPr>
              <p:cNvSpPr/>
              <p:nvPr/>
            </p:nvSpPr>
            <p:spPr>
              <a:xfrm>
                <a:off x="9928185" y="347479"/>
                <a:ext cx="1777155" cy="1777155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651A470-CADA-A9A5-06C6-2E1F80922D90}"/>
              </a:ext>
            </a:extLst>
          </p:cNvPr>
          <p:cNvGrpSpPr/>
          <p:nvPr/>
        </p:nvGrpSpPr>
        <p:grpSpPr>
          <a:xfrm>
            <a:off x="-157244" y="3707621"/>
            <a:ext cx="3983047" cy="2712736"/>
            <a:chOff x="169636" y="3590501"/>
            <a:chExt cx="3983047" cy="2712736"/>
          </a:xfrm>
        </p:grpSpPr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ACCE2616-39DB-FBFD-ED60-350762C3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75DC927-ED67-9D61-CE2E-0FEF05ED181C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0A72D5F9-8B1E-CC26-3EE4-B4561FE0E422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B8E2B830-7D17-C698-8E8E-E61F459D312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pic>
        <p:nvPicPr>
          <p:cNvPr id="27" name="Afbeelding 26" descr="Afbeelding met kaart&#10;&#10;Automatisch gegenereerde beschrijving">
            <a:extLst>
              <a:ext uri="{FF2B5EF4-FFF2-40B4-BE49-F238E27FC236}">
                <a16:creationId xmlns:a16="http://schemas.microsoft.com/office/drawing/2014/main" id="{EE55D018-5E1E-4A9D-CB2F-DFCBD12210A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46D62583-ED7A-0544-7591-CD7CD0731119}"/>
              </a:ext>
            </a:extLst>
          </p:cNvPr>
          <p:cNvSpPr txBox="1"/>
          <p:nvPr/>
        </p:nvSpPr>
        <p:spPr>
          <a:xfrm>
            <a:off x="2021257" y="2830612"/>
            <a:ext cx="819518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ACTIVITES FREQUENTES</a:t>
            </a:r>
          </a:p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 LES PLUS POPULAIRES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CCC12DA0-CAFE-41BB-A006-66CB6A909F2F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DF04B8-68D2-3933-E763-8E84BDEE8764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69AE477-2168-3492-1094-D94CA5968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3E853CD0-71A5-F41C-352D-6704CBBF0255}"/>
              </a:ext>
            </a:extLst>
          </p:cNvPr>
          <p:cNvGrpSpPr/>
          <p:nvPr/>
        </p:nvGrpSpPr>
        <p:grpSpPr>
          <a:xfrm>
            <a:off x="4127323" y="4010607"/>
            <a:ext cx="3983047" cy="2586599"/>
            <a:chOff x="4353299" y="3981357"/>
            <a:chExt cx="3983047" cy="2586599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25948B1-A0FB-8FC3-C620-F3615EC9F5E6}"/>
                </a:ext>
              </a:extLst>
            </p:cNvPr>
            <p:cNvSpPr txBox="1"/>
            <p:nvPr/>
          </p:nvSpPr>
          <p:spPr>
            <a:xfrm>
              <a:off x="4353299" y="5921625"/>
              <a:ext cx="39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42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CUISSE-TAX</a:t>
              </a:r>
            </a:p>
          </p:txBody>
        </p:sp>
        <p:pic>
          <p:nvPicPr>
            <p:cNvPr id="19" name="Afbeelding 18" descr="Afbeelding met buiten, weg, rijden, transport&#10;&#10;Automatisch gegenereerde beschrijving">
              <a:extLst>
                <a:ext uri="{FF2B5EF4-FFF2-40B4-BE49-F238E27FC236}">
                  <a16:creationId xmlns:a16="http://schemas.microsoft.com/office/drawing/2014/main" id="{46461E5E-7CDB-A07E-638C-785A8A4AC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" r="4416"/>
            <a:stretch/>
          </p:blipFill>
          <p:spPr>
            <a:xfrm>
              <a:off x="5444941" y="3998608"/>
              <a:ext cx="1780424" cy="1808958"/>
            </a:xfrm>
            <a:prstGeom prst="flowChartConnector">
              <a:avLst/>
            </a:prstGeom>
          </p:spPr>
        </p:pic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16B2BB38-A97D-FB28-AC63-5D93E59626E7}"/>
                </a:ext>
              </a:extLst>
            </p:cNvPr>
            <p:cNvSpPr/>
            <p:nvPr/>
          </p:nvSpPr>
          <p:spPr>
            <a:xfrm>
              <a:off x="5417070" y="3981357"/>
              <a:ext cx="1843460" cy="184346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99611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5E11F564-7C79-17D4-B536-8BA1501453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C639972D-9A77-E006-E16D-6A410D0DA63E}"/>
              </a:ext>
            </a:extLst>
          </p:cNvPr>
          <p:cNvSpPr txBox="1"/>
          <p:nvPr/>
        </p:nvSpPr>
        <p:spPr>
          <a:xfrm>
            <a:off x="6975006" y="1023320"/>
            <a:ext cx="311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C10C1A"/>
                </a:solidFill>
                <a:latin typeface="Filson Pro Light" panose="02000000000000000000" pitchFamily="50" charset="0"/>
              </a:rPr>
              <a:t>(PAS TOUS LES JOURS)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4866FAD-51E8-5637-46EF-0190BC039580}"/>
              </a:ext>
            </a:extLst>
          </p:cNvPr>
          <p:cNvGrpSpPr/>
          <p:nvPr/>
        </p:nvGrpSpPr>
        <p:grpSpPr>
          <a:xfrm>
            <a:off x="3354851" y="2337893"/>
            <a:ext cx="2453785" cy="3716271"/>
            <a:chOff x="6288898" y="2137144"/>
            <a:chExt cx="2453785" cy="3716271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0E60EA23-587E-D85D-6866-13735942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193" y="2137144"/>
              <a:ext cx="2445490" cy="2583712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E77821BD-3E0B-31D3-8791-93F6554B7E67}"/>
                </a:ext>
              </a:extLst>
            </p:cNvPr>
            <p:cNvSpPr txBox="1"/>
            <p:nvPr/>
          </p:nvSpPr>
          <p:spPr>
            <a:xfrm>
              <a:off x="6288898" y="5268640"/>
              <a:ext cx="2453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RANDONNEE A VELO 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E56766C6-5789-9DFC-1E08-3EDE9B9FB36C}"/>
                </a:ext>
              </a:extLst>
            </p:cNvPr>
            <p:cNvSpPr txBox="1"/>
            <p:nvPr/>
          </p:nvSpPr>
          <p:spPr>
            <a:xfrm>
              <a:off x="6323669" y="4782520"/>
              <a:ext cx="2419014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24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7" name="Tekstvak 36">
            <a:extLst>
              <a:ext uri="{FF2B5EF4-FFF2-40B4-BE49-F238E27FC236}">
                <a16:creationId xmlns:a16="http://schemas.microsoft.com/office/drawing/2014/main" id="{6C860445-49EA-25E5-06CC-2E2D2730247A}"/>
              </a:ext>
            </a:extLst>
          </p:cNvPr>
          <p:cNvSpPr txBox="1"/>
          <p:nvPr/>
        </p:nvSpPr>
        <p:spPr>
          <a:xfrm>
            <a:off x="1159512" y="3199078"/>
            <a:ext cx="1491198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highlight>
                  <a:srgbClr val="FFFF00"/>
                </a:highlight>
                <a:latin typeface="Filson Pro Black" panose="02000000000000000000" pitchFamily="50" charset="0"/>
              </a:rPr>
              <a:t>FOTO</a:t>
            </a:r>
            <a:endParaRPr lang="nl-BE" sz="3600" dirty="0">
              <a:highlight>
                <a:srgbClr val="FFFF00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C6F1873-7291-6F64-18AF-6C5C3753D24B}"/>
              </a:ext>
            </a:extLst>
          </p:cNvPr>
          <p:cNvGrpSpPr/>
          <p:nvPr/>
        </p:nvGrpSpPr>
        <p:grpSpPr>
          <a:xfrm>
            <a:off x="287714" y="2337893"/>
            <a:ext cx="2447162" cy="4010187"/>
            <a:chOff x="479562" y="2137144"/>
            <a:chExt cx="2447162" cy="4010187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A0BB3854-D411-BFF5-B6C8-C69EE028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4" y="2137144"/>
              <a:ext cx="2445490" cy="2583712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76331F8C-6ED5-5205-3661-BF554C53F654}"/>
                </a:ext>
              </a:extLst>
            </p:cNvPr>
            <p:cNvSpPr txBox="1"/>
            <p:nvPr/>
          </p:nvSpPr>
          <p:spPr>
            <a:xfrm>
              <a:off x="479562" y="5285557"/>
              <a:ext cx="24375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RANDONNEE PLUS LONGUE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E99568B6-BDC2-6430-1753-8A0528108634}"/>
                </a:ext>
              </a:extLst>
            </p:cNvPr>
            <p:cNvSpPr txBox="1"/>
            <p:nvPr/>
          </p:nvSpPr>
          <p:spPr>
            <a:xfrm>
              <a:off x="481234" y="4808102"/>
              <a:ext cx="2444041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83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C7727FA7-BBBB-FE86-CFFB-521B69E11656}"/>
              </a:ext>
            </a:extLst>
          </p:cNvPr>
          <p:cNvGrpSpPr/>
          <p:nvPr/>
        </p:nvGrpSpPr>
        <p:grpSpPr>
          <a:xfrm>
            <a:off x="6386103" y="2337893"/>
            <a:ext cx="2450064" cy="3733188"/>
            <a:chOff x="284812" y="2337893"/>
            <a:chExt cx="2450064" cy="3733188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56CF7914-5110-F0A8-3709-2C9351310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386" y="2337893"/>
              <a:ext cx="2445490" cy="2583712"/>
            </a:xfrm>
            <a:prstGeom prst="rect">
              <a:avLst/>
            </a:prstGeom>
          </p:spPr>
        </p:pic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9029F1F1-0495-3878-190C-B14C3513A068}"/>
                </a:ext>
              </a:extLst>
            </p:cNvPr>
            <p:cNvSpPr txBox="1"/>
            <p:nvPr/>
          </p:nvSpPr>
          <p:spPr>
            <a:xfrm>
              <a:off x="284812" y="5486306"/>
              <a:ext cx="244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AUTRE STATION BALNEAIRE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75BD323E-19A5-DD80-3FF1-DD5759F6E5F9}"/>
                </a:ext>
              </a:extLst>
            </p:cNvPr>
            <p:cNvSpPr txBox="1"/>
            <p:nvPr/>
          </p:nvSpPr>
          <p:spPr>
            <a:xfrm>
              <a:off x="28938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47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CADE0DA1-6D4B-AE72-6B28-2E27D80BAB9C}"/>
              </a:ext>
            </a:extLst>
          </p:cNvPr>
          <p:cNvGrpSpPr/>
          <p:nvPr/>
        </p:nvGrpSpPr>
        <p:grpSpPr>
          <a:xfrm>
            <a:off x="9151350" y="2354810"/>
            <a:ext cx="2951387" cy="3962493"/>
            <a:chOff x="4989690" y="2354810"/>
            <a:chExt cx="2951387" cy="3962493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9AFEB3B-A50C-CD06-8BE8-1F756AC4A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006" y="2354810"/>
              <a:ext cx="2445490" cy="2583712"/>
            </a:xfrm>
            <a:prstGeom prst="rect">
              <a:avLst/>
            </a:prstGeom>
          </p:spPr>
        </p:pic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D84F3A9C-0ED4-CD26-6B73-BDD663F561C8}"/>
                </a:ext>
              </a:extLst>
            </p:cNvPr>
            <p:cNvSpPr txBox="1"/>
            <p:nvPr/>
          </p:nvSpPr>
          <p:spPr>
            <a:xfrm>
              <a:off x="4989690" y="5486306"/>
              <a:ext cx="2951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D’UNE ATTRACTION, D’UN MUSEE OU EVENEMENT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3896753C-5F47-B985-958D-4E3E124A0C51}"/>
                </a:ext>
              </a:extLst>
            </p:cNvPr>
            <p:cNvSpPr txBox="1"/>
            <p:nvPr/>
          </p:nvSpPr>
          <p:spPr>
            <a:xfrm>
              <a:off x="522500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17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39ACBA87-4983-7749-C57F-90D2F4AFF4D4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BE1E6C8E-03F8-A24C-211A-34FCA31D79D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A96945C-B61B-74C6-16B2-B9BBF5C2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2B2BE6ED-212B-4B0C-BC7D-2D3040694BAA}"/>
              </a:ext>
            </a:extLst>
          </p:cNvPr>
          <p:cNvSpPr txBox="1"/>
          <p:nvPr/>
        </p:nvSpPr>
        <p:spPr>
          <a:xfrm>
            <a:off x="540083" y="232879"/>
            <a:ext cx="8413793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ACTIVITES SUR LA CÔTE BELGE PENDANT LES VACANCES</a:t>
            </a:r>
          </a:p>
        </p:txBody>
      </p:sp>
    </p:spTree>
    <p:extLst>
      <p:ext uri="{BB962C8B-B14F-4D97-AF65-F5344CB8AC3E}">
        <p14:creationId xmlns:p14="http://schemas.microsoft.com/office/powerpoint/2010/main" val="51442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F26FE483-3B33-E6BB-9618-24B07778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5A7B5DDC-7014-A94E-2113-5CBF87EF69B9}"/>
              </a:ext>
            </a:extLst>
          </p:cNvPr>
          <p:cNvGrpSpPr/>
          <p:nvPr/>
        </p:nvGrpSpPr>
        <p:grpSpPr>
          <a:xfrm>
            <a:off x="4117159" y="2951003"/>
            <a:ext cx="3502293" cy="3192251"/>
            <a:chOff x="4117159" y="3086798"/>
            <a:chExt cx="3502293" cy="3192251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E6C22211-637D-A9E0-474C-5967E0262E5C}"/>
                </a:ext>
              </a:extLst>
            </p:cNvPr>
            <p:cNvGrpSpPr/>
            <p:nvPr/>
          </p:nvGrpSpPr>
          <p:grpSpPr>
            <a:xfrm>
              <a:off x="4117159" y="3487655"/>
              <a:ext cx="3502293" cy="2791394"/>
              <a:chOff x="243486" y="4069949"/>
              <a:chExt cx="3502293" cy="2791394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81983F33-662F-5FA1-6D13-95F12592D5FC}"/>
                  </a:ext>
                </a:extLst>
              </p:cNvPr>
              <p:cNvSpPr/>
              <p:nvPr/>
            </p:nvSpPr>
            <p:spPr>
              <a:xfrm>
                <a:off x="1201761" y="4069949"/>
                <a:ext cx="1460940" cy="146094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C370D82F-D7F4-282F-3823-5F3407FA08C7}"/>
                  </a:ext>
                </a:extLst>
              </p:cNvPr>
              <p:cNvSpPr txBox="1"/>
              <p:nvPr/>
            </p:nvSpPr>
            <p:spPr>
              <a:xfrm>
                <a:off x="553507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10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45FDE670-F272-9818-BC5C-78163828DB4C}"/>
                  </a:ext>
                </a:extLst>
              </p:cNvPr>
              <p:cNvSpPr txBox="1"/>
              <p:nvPr/>
            </p:nvSpPr>
            <p:spPr>
              <a:xfrm>
                <a:off x="243486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BALADE A VELO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L’ARRIERE-PAYS</a:t>
                </a:r>
              </a:p>
            </p:txBody>
          </p:sp>
        </p:grp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9ED4E512-EC74-0151-DFCF-6ED15F87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89306" y="3086798"/>
              <a:ext cx="2981714" cy="1987809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DB4C3D9B-DDBA-26CD-0F6C-8499FC884AF1}"/>
              </a:ext>
            </a:extLst>
          </p:cNvPr>
          <p:cNvGrpSpPr/>
          <p:nvPr/>
        </p:nvGrpSpPr>
        <p:grpSpPr>
          <a:xfrm>
            <a:off x="55998" y="3045060"/>
            <a:ext cx="3502293" cy="3075468"/>
            <a:chOff x="55998" y="3180855"/>
            <a:chExt cx="3502293" cy="307546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3392A01-A490-2DC1-FA2F-F02245681670}"/>
                </a:ext>
              </a:extLst>
            </p:cNvPr>
            <p:cNvGrpSpPr/>
            <p:nvPr/>
          </p:nvGrpSpPr>
          <p:grpSpPr>
            <a:xfrm>
              <a:off x="55998" y="5161003"/>
              <a:ext cx="3502293" cy="1095320"/>
              <a:chOff x="299932" y="5743297"/>
              <a:chExt cx="3502293" cy="1095320"/>
            </a:xfrm>
          </p:grpSpPr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D4F750CB-CFC2-10EC-9E7E-805C89DCFE6D}"/>
                  </a:ext>
                </a:extLst>
              </p:cNvPr>
              <p:cNvSpPr txBox="1"/>
              <p:nvPr/>
            </p:nvSpPr>
            <p:spPr>
              <a:xfrm>
                <a:off x="609953" y="5743297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489F57FB-E76C-BB50-D614-4B0A77C3AC9F}"/>
                  </a:ext>
                </a:extLst>
              </p:cNvPr>
              <p:cNvSpPr txBox="1"/>
              <p:nvPr/>
            </p:nvSpPr>
            <p:spPr>
              <a:xfrm>
                <a:off x="299932" y="6297571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UNE EXCURSION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L’ARRIERE-PAYS</a:t>
                </a:r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E6F58651-96ED-9996-C1F0-2DAF6E9F7C89}"/>
                </a:ext>
              </a:extLst>
            </p:cNvPr>
            <p:cNvSpPr/>
            <p:nvPr/>
          </p:nvSpPr>
          <p:spPr>
            <a:xfrm>
              <a:off x="1040334" y="3501969"/>
              <a:ext cx="1456638" cy="145663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39" name="Afbeelding 38" descr="Afbeelding met persoon, staand, donker&#10;&#10;Automatisch gegenereerde beschrijving">
              <a:extLst>
                <a:ext uri="{FF2B5EF4-FFF2-40B4-BE49-F238E27FC236}">
                  <a16:creationId xmlns:a16="http://schemas.microsoft.com/office/drawing/2014/main" id="{9AB319B3-CCFF-E721-3964-7320E13D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346" y="3180855"/>
              <a:ext cx="1288613" cy="1932745"/>
            </a:xfrm>
            <a:prstGeom prst="rect">
              <a:avLst/>
            </a:prstGeom>
          </p:spPr>
        </p:pic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5C6963E5-50B4-B735-BDE6-CF59655CF764}"/>
              </a:ext>
            </a:extLst>
          </p:cNvPr>
          <p:cNvGrpSpPr/>
          <p:nvPr/>
        </p:nvGrpSpPr>
        <p:grpSpPr>
          <a:xfrm>
            <a:off x="8178320" y="3102405"/>
            <a:ext cx="3502293" cy="3040849"/>
            <a:chOff x="8178320" y="3238200"/>
            <a:chExt cx="3502293" cy="3040849"/>
          </a:xfrm>
        </p:grpSpPr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42F0E79C-A8D9-1FDC-A30A-D2E5966ABCE0}"/>
                </a:ext>
              </a:extLst>
            </p:cNvPr>
            <p:cNvGrpSpPr/>
            <p:nvPr/>
          </p:nvGrpSpPr>
          <p:grpSpPr>
            <a:xfrm>
              <a:off x="8178320" y="5183729"/>
              <a:ext cx="3502293" cy="1095320"/>
              <a:chOff x="350289" y="5766023"/>
              <a:chExt cx="3502293" cy="1095320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11DC155F-6025-7FB2-1104-E52E232D5806}"/>
                  </a:ext>
                </a:extLst>
              </p:cNvPr>
              <p:cNvSpPr txBox="1"/>
              <p:nvPr/>
            </p:nvSpPr>
            <p:spPr>
              <a:xfrm>
                <a:off x="660310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E987E1BF-34AE-B63D-FBA0-9C31C80023AF}"/>
                  </a:ext>
                </a:extLst>
              </p:cNvPr>
              <p:cNvSpPr txBox="1"/>
              <p:nvPr/>
            </p:nvSpPr>
            <p:spPr>
              <a:xfrm>
                <a:off x="350289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MUSEE, ATTRACTION, EVENEMENT DANS L’ARRIERE-PAYS</a:t>
                </a:r>
              </a:p>
            </p:txBody>
          </p:sp>
        </p:grpSp>
        <p:pic>
          <p:nvPicPr>
            <p:cNvPr id="44" name="Afbeelding 43" descr="Afbeelding met tekst&#10;&#10;Automatisch gegenereerde beschrijving">
              <a:extLst>
                <a:ext uri="{FF2B5EF4-FFF2-40B4-BE49-F238E27FC236}">
                  <a16:creationId xmlns:a16="http://schemas.microsoft.com/office/drawing/2014/main" id="{67516572-F35A-BF17-F6C9-21BFA0005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8479" y="3238200"/>
              <a:ext cx="2101984" cy="2006999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B235B715-D433-A6B1-0444-C21DA52A3AE0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7370B1C3-36F8-0EC1-2734-726E4C01C8A9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CB05AF1-F791-23A1-D84A-8F0A6AF0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DD9CDD37-BD7E-909E-DFE3-45DE3627B104}"/>
              </a:ext>
            </a:extLst>
          </p:cNvPr>
          <p:cNvSpPr txBox="1"/>
          <p:nvPr/>
        </p:nvSpPr>
        <p:spPr>
          <a:xfrm>
            <a:off x="540082" y="232879"/>
            <a:ext cx="924835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ACTIVITES DANS L’ARRIERE-PAYS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CA80C6C-20E8-F605-882E-EA7C08D05387}"/>
              </a:ext>
            </a:extLst>
          </p:cNvPr>
          <p:cNvSpPr txBox="1"/>
          <p:nvPr/>
        </p:nvSpPr>
        <p:spPr>
          <a:xfrm>
            <a:off x="540083" y="1366892"/>
            <a:ext cx="7716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10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Light" panose="02000000000000000000" pitchFamily="50" charset="0"/>
              </a:rPr>
              <a:t>%</a:t>
            </a:r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 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va au moins 1 fois dans l’</a:t>
            </a:r>
            <a:r>
              <a:rPr lang="fr-FR" sz="3200" dirty="0" err="1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arriere-pays</a:t>
            </a:r>
            <a:endParaRPr lang="fr-FR" sz="32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13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29883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B5E71C80-3577-3A81-AD47-D89D37CF1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05322"/>
              </p:ext>
            </p:extLst>
          </p:nvPr>
        </p:nvGraphicFramePr>
        <p:xfrm>
          <a:off x="1711255" y="1637183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Grafiek 31">
            <a:extLst>
              <a:ext uri="{FF2B5EF4-FFF2-40B4-BE49-F238E27FC236}">
                <a16:creationId xmlns:a16="http://schemas.microsoft.com/office/drawing/2014/main" id="{09FCD882-D7EE-09DB-F37D-5A10D099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366425"/>
              </p:ext>
            </p:extLst>
          </p:nvPr>
        </p:nvGraphicFramePr>
        <p:xfrm>
          <a:off x="1696159" y="4450915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ep 19">
            <a:extLst>
              <a:ext uri="{FF2B5EF4-FFF2-40B4-BE49-F238E27FC236}">
                <a16:creationId xmlns:a16="http://schemas.microsoft.com/office/drawing/2014/main" id="{A79D0957-9266-9905-BE05-390EC00A026B}"/>
              </a:ext>
            </a:extLst>
          </p:cNvPr>
          <p:cNvGrpSpPr/>
          <p:nvPr/>
        </p:nvGrpSpPr>
        <p:grpSpPr>
          <a:xfrm flipH="1">
            <a:off x="-708505" y="1587671"/>
            <a:ext cx="3150254" cy="2100169"/>
            <a:chOff x="3165232" y="1526610"/>
            <a:chExt cx="6257925" cy="4171950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D6BC8A5-BA6F-F485-9000-9428AAFA682F}"/>
                </a:ext>
              </a:extLst>
            </p:cNvPr>
            <p:cNvSpPr/>
            <p:nvPr/>
          </p:nvSpPr>
          <p:spPr>
            <a:xfrm>
              <a:off x="4962470" y="2405118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6F1D4ED-DC77-DF93-14B9-841676EDD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232" y="1526610"/>
              <a:ext cx="6257925" cy="4171950"/>
            </a:xfrm>
            <a:prstGeom prst="rect">
              <a:avLst/>
            </a:prstGeom>
            <a:effectLst>
              <a:outerShdw blurRad="355600" dist="152400" dir="4140000" sx="108000" sy="108000" algn="ctr" rotWithShape="0">
                <a:srgbClr val="000000">
                  <a:alpha val="34000"/>
                </a:srgb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118B93A-0086-27AE-CCD7-0AAEF2F10B1F}"/>
              </a:ext>
            </a:extLst>
          </p:cNvPr>
          <p:cNvGrpSpPr/>
          <p:nvPr/>
        </p:nvGrpSpPr>
        <p:grpSpPr>
          <a:xfrm flipH="1">
            <a:off x="-65162" y="4659618"/>
            <a:ext cx="1929925" cy="1447444"/>
            <a:chOff x="4347656" y="2539342"/>
            <a:chExt cx="3648075" cy="2736056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3D3DD24F-7B9F-3443-EA8B-8237CBFEB9F2}"/>
                </a:ext>
              </a:extLst>
            </p:cNvPr>
            <p:cNvSpPr/>
            <p:nvPr/>
          </p:nvSpPr>
          <p:spPr>
            <a:xfrm>
              <a:off x="5054077" y="2554117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5" name="Afbeelding 34" descr="Afbeelding met sleutel&#10;&#10;Automatisch gegenereerde beschrijving">
              <a:extLst>
                <a:ext uri="{FF2B5EF4-FFF2-40B4-BE49-F238E27FC236}">
                  <a16:creationId xmlns:a16="http://schemas.microsoft.com/office/drawing/2014/main" id="{99C4B91E-5854-89A4-1945-A2FC0B44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656" y="2539342"/>
              <a:ext cx="3648075" cy="2736056"/>
            </a:xfrm>
            <a:prstGeom prst="rect">
              <a:avLst/>
            </a:prstGeom>
          </p:spPr>
        </p:pic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FD34229F-F2F2-18C0-A1EC-D6F8C3E7621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F16549C8-3FCC-8EB1-9FD3-5A1A6304F1F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BECC0F84-62B5-22CE-7C83-431B99F4C6B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1050CE1-D570-2D19-21AE-2961FAF99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778096C9-874F-197A-85FD-D92A49A47565}"/>
              </a:ext>
            </a:extLst>
          </p:cNvPr>
          <p:cNvSpPr txBox="1"/>
          <p:nvPr/>
        </p:nvSpPr>
        <p:spPr>
          <a:xfrm>
            <a:off x="13397" y="115487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TRES SATISFAIT DES VACANCES SUR LA CÔTE BELGE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D254760-A4FC-2C0E-123C-0E9B5C451437}"/>
              </a:ext>
            </a:extLst>
          </p:cNvPr>
          <p:cNvSpPr txBox="1"/>
          <p:nvPr/>
        </p:nvSpPr>
        <p:spPr>
          <a:xfrm>
            <a:off x="52255" y="402451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TRES SATISFAIT DU LOGEMENT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49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41941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6C8502DA-C606-3866-279E-75D11489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BFEC386D-AFDD-93E6-885F-C65B65A29475}"/>
              </a:ext>
            </a:extLst>
          </p:cNvPr>
          <p:cNvGrpSpPr/>
          <p:nvPr/>
        </p:nvGrpSpPr>
        <p:grpSpPr>
          <a:xfrm>
            <a:off x="6166983" y="2756368"/>
            <a:ext cx="6284249" cy="3682213"/>
            <a:chOff x="6031049" y="3365247"/>
            <a:chExt cx="6284249" cy="3682213"/>
          </a:xfrm>
        </p:grpSpPr>
        <p:graphicFrame>
          <p:nvGraphicFramePr>
            <p:cNvPr id="35" name="Grafiek 34">
              <a:extLst>
                <a:ext uri="{FF2B5EF4-FFF2-40B4-BE49-F238E27FC236}">
                  <a16:creationId xmlns:a16="http://schemas.microsoft.com/office/drawing/2014/main" id="{B12E0782-787D-F967-0C3D-0CCD1335C0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24145493"/>
                </p:ext>
              </p:extLst>
            </p:nvPr>
          </p:nvGraphicFramePr>
          <p:xfrm>
            <a:off x="6773347" y="4101632"/>
            <a:ext cx="4115675" cy="2653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A6F9E55-11C3-CF68-DB3F-1D1A51785615}"/>
                </a:ext>
              </a:extLst>
            </p:cNvPr>
            <p:cNvSpPr txBox="1"/>
            <p:nvPr/>
          </p:nvSpPr>
          <p:spPr>
            <a:xfrm>
              <a:off x="8872505" y="3365247"/>
              <a:ext cx="1679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 err="1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Moins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de 5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E285305-7264-78DF-6BB7-0F2F88DAB537}"/>
                </a:ext>
              </a:extLst>
            </p:cNvPr>
            <p:cNvSpPr txBox="1"/>
            <p:nvPr/>
          </p:nvSpPr>
          <p:spPr>
            <a:xfrm>
              <a:off x="6322424" y="6022486"/>
              <a:ext cx="1652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7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8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80DFFB7-3C5C-DB5C-86B4-2890B47E4AD3}"/>
                </a:ext>
              </a:extLst>
            </p:cNvPr>
            <p:cNvSpPr txBox="1"/>
            <p:nvPr/>
          </p:nvSpPr>
          <p:spPr>
            <a:xfrm>
              <a:off x="10425630" y="5196331"/>
              <a:ext cx="1176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9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10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693CFB6-9BC5-4013-BC6D-EC1F20950069}"/>
                </a:ext>
              </a:extLst>
            </p:cNvPr>
            <p:cNvSpPr txBox="1"/>
            <p:nvPr/>
          </p:nvSpPr>
          <p:spPr>
            <a:xfrm>
              <a:off x="9869808" y="5754725"/>
              <a:ext cx="2445490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53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7296414C-FE5C-C337-4ABF-4C02772B2E16}"/>
                </a:ext>
              </a:extLst>
            </p:cNvPr>
            <p:cNvSpPr txBox="1"/>
            <p:nvPr/>
          </p:nvSpPr>
          <p:spPr>
            <a:xfrm>
              <a:off x="6031049" y="6451463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688989"/>
                  </a:solidFill>
                  <a:latin typeface="Filson Pro Black" panose="02000000000000000000" pitchFamily="50" charset="0"/>
                </a:rPr>
                <a:t>44</a:t>
              </a:r>
              <a:r>
                <a:rPr lang="nl-BE" sz="3200" dirty="0">
                  <a:solidFill>
                    <a:srgbClr val="688989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688989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C212D92-027E-F05E-ADC1-58BC12EEDBB4}"/>
                </a:ext>
              </a:extLst>
            </p:cNvPr>
            <p:cNvSpPr txBox="1"/>
            <p:nvPr/>
          </p:nvSpPr>
          <p:spPr>
            <a:xfrm>
              <a:off x="6988462" y="3429000"/>
              <a:ext cx="949377" cy="400110"/>
            </a:xfrm>
            <a:prstGeom prst="rect">
              <a:avLst/>
            </a:prstGeom>
            <a:solidFill>
              <a:srgbClr val="F6D7CA"/>
            </a:solidFill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5 </a:t>
              </a:r>
              <a:r>
                <a:rPr lang="nl-BE" sz="2000" dirty="0" err="1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 6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A92B494B-3C05-2B7A-CD24-3AE83A7DC4D1}"/>
                </a:ext>
              </a:extLst>
            </p:cNvPr>
            <p:cNvSpPr txBox="1"/>
            <p:nvPr/>
          </p:nvSpPr>
          <p:spPr>
            <a:xfrm>
              <a:off x="6694156" y="3917115"/>
              <a:ext cx="1774967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3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644754B-7E60-7FFF-8E3D-FD6DCEBB711A}"/>
                </a:ext>
              </a:extLst>
            </p:cNvPr>
            <p:cNvSpPr txBox="1"/>
            <p:nvPr/>
          </p:nvSpPr>
          <p:spPr>
            <a:xfrm>
              <a:off x="8489306" y="3785063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00000"/>
                  </a:solidFill>
                  <a:latin typeface="Filson Pro Black" panose="02000000000000000000" pitchFamily="50" charset="0"/>
                </a:rPr>
                <a:t>0</a:t>
              </a:r>
              <a:r>
                <a:rPr lang="nl-BE" sz="3200" dirty="0">
                  <a:solidFill>
                    <a:srgbClr val="C00000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00000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96CB7B2-09AC-DD43-2B57-0C018DEB3DC3}"/>
              </a:ext>
            </a:extLst>
          </p:cNvPr>
          <p:cNvGrpSpPr/>
          <p:nvPr/>
        </p:nvGrpSpPr>
        <p:grpSpPr>
          <a:xfrm>
            <a:off x="228396" y="1286982"/>
            <a:ext cx="6107352" cy="2221121"/>
            <a:chOff x="-104255" y="1497366"/>
            <a:chExt cx="5647504" cy="2221121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081876EE-75C8-B7E2-C101-CF6DFC1B7AB1}"/>
                </a:ext>
              </a:extLst>
            </p:cNvPr>
            <p:cNvGrpSpPr/>
            <p:nvPr/>
          </p:nvGrpSpPr>
          <p:grpSpPr>
            <a:xfrm>
              <a:off x="2424337" y="1910011"/>
              <a:ext cx="3118912" cy="1308307"/>
              <a:chOff x="2424337" y="1910011"/>
              <a:chExt cx="3118912" cy="1308307"/>
            </a:xfrm>
          </p:grpSpPr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DBF6B848-BB3A-671B-314B-1890EDDA2918}"/>
                  </a:ext>
                </a:extLst>
              </p:cNvPr>
              <p:cNvSpPr txBox="1"/>
              <p:nvPr/>
            </p:nvSpPr>
            <p:spPr>
              <a:xfrm>
                <a:off x="2424337" y="1910011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96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2B68FE8F-6330-272C-34EF-A777678600FA}"/>
                  </a:ext>
                </a:extLst>
              </p:cNvPr>
              <p:cNvSpPr txBox="1"/>
              <p:nvPr/>
            </p:nvSpPr>
            <p:spPr>
              <a:xfrm>
                <a:off x="2424337" y="2455673"/>
                <a:ext cx="3118912" cy="762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ENVISAGE UN AUTRE WEEK-END / AUTRES VACANCES DANS LES 3 PROCHAINES ANNEES</a:t>
                </a:r>
              </a:p>
            </p:txBody>
          </p:sp>
        </p:grp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128484D-10CD-D792-09EF-CA0DD049D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4255" y="1497366"/>
              <a:ext cx="2589743" cy="2221121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23AA7A2-3938-F07B-1F09-7B6A22ABF560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13AEE4F-6D12-0675-B1C6-C0B20241921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61AC7DF-1B2D-A597-F026-24B68F1E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3B3F1450-76DB-B116-9795-FDF381DC5B3C}"/>
              </a:ext>
            </a:extLst>
          </p:cNvPr>
          <p:cNvSpPr txBox="1"/>
          <p:nvPr/>
        </p:nvSpPr>
        <p:spPr>
          <a:xfrm>
            <a:off x="295301" y="4101632"/>
            <a:ext cx="6534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DES VACANCES SUR LA CÔTE BELGE</a:t>
            </a:r>
          </a:p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SONT FORTEMENT RECOMMANDEES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34A7A4-0B0E-47C7-8A3C-1EFD1A6E942A}"/>
              </a:ext>
            </a:extLst>
          </p:cNvPr>
          <p:cNvSpPr txBox="1"/>
          <p:nvPr/>
        </p:nvSpPr>
        <p:spPr>
          <a:xfrm>
            <a:off x="6906182" y="6482379"/>
            <a:ext cx="5286556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400" dirty="0">
                <a:solidFill>
                  <a:srgbClr val="182744"/>
                </a:solidFill>
                <a:latin typeface="Filson Pro Light" panose="02000000000000000000" pitchFamily="50" charset="0"/>
              </a:rPr>
              <a:t>DANS QUELLE MESURE RECOMMANDERIEZ-VOUS UN SEJOUR A LA CÔTE BELGE A VOS AMIS, VOTRE FAMILLE, DES CONNAISSANCES ?</a:t>
            </a:r>
          </a:p>
        </p:txBody>
      </p:sp>
    </p:spTree>
    <p:extLst>
      <p:ext uri="{BB962C8B-B14F-4D97-AF65-F5344CB8AC3E}">
        <p14:creationId xmlns:p14="http://schemas.microsoft.com/office/powerpoint/2010/main" val="216511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664261" y="638894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RESIDENCES SECONDAIRES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225AF0F-F26A-F983-2C71-CD4EDAD99120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5F783338-E8BD-B54B-A87B-F6E23F684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0A65681-E53B-51A2-5CED-1E33C5C59A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" y="5737882"/>
            <a:ext cx="3055614" cy="11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6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607324-8CE2-1D03-7157-254C53F58754}"/>
              </a:ext>
            </a:extLst>
          </p:cNvPr>
          <p:cNvSpPr txBox="1"/>
          <p:nvPr/>
        </p:nvSpPr>
        <p:spPr>
          <a:xfrm>
            <a:off x="554244" y="1444152"/>
            <a:ext cx="4792827" cy="788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= </a:t>
            </a:r>
            <a:r>
              <a:rPr lang="nl-BE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20</a:t>
            </a: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% DES RESIDENCES DE VACANCES A LA CÔTE BELGE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384B05-11CF-E961-7C8C-C0964991FC0D}"/>
              </a:ext>
            </a:extLst>
          </p:cNvPr>
          <p:cNvSpPr txBox="1"/>
          <p:nvPr/>
        </p:nvSpPr>
        <p:spPr>
          <a:xfrm>
            <a:off x="540082" y="232879"/>
            <a:ext cx="10725326" cy="98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PROPRIETAIRES DE 19 811 RESIDENCES DE VACANCES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1842618-BD46-AE7B-A3FF-53C38099DD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6087B9F-8007-392C-E3B1-294E76F34B7D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A22EC72-9B4A-77A7-AAB8-C81C7855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D5C63582-606D-BB9C-85BC-6098B23FD01A}"/>
              </a:ext>
            </a:extLst>
          </p:cNvPr>
          <p:cNvGrpSpPr/>
          <p:nvPr/>
        </p:nvGrpSpPr>
        <p:grpSpPr>
          <a:xfrm>
            <a:off x="1458178" y="1505646"/>
            <a:ext cx="8879046" cy="5024855"/>
            <a:chOff x="1458178" y="1505646"/>
            <a:chExt cx="8879046" cy="5024855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F6B4A2-E5B4-87AB-DB07-39127BD2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720" y="2053712"/>
              <a:ext cx="7031214" cy="431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E4AEE89-173D-5F72-75C4-AF4C3733ACC1}"/>
                </a:ext>
              </a:extLst>
            </p:cNvPr>
            <p:cNvSpPr txBox="1"/>
            <p:nvPr/>
          </p:nvSpPr>
          <p:spPr>
            <a:xfrm>
              <a:off x="2387320" y="4162825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1 340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NIEUWPOORT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B3C53C0-C061-6068-2CE6-193B0EF276B8}"/>
                </a:ext>
              </a:extLst>
            </p:cNvPr>
            <p:cNvSpPr txBox="1"/>
            <p:nvPr/>
          </p:nvSpPr>
          <p:spPr>
            <a:xfrm>
              <a:off x="3115208" y="6007281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5 270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KOKSIJDE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B691ACA-0DD7-CEB8-6405-CF71E82C022F}"/>
                </a:ext>
              </a:extLst>
            </p:cNvPr>
            <p:cNvSpPr txBox="1"/>
            <p:nvPr/>
          </p:nvSpPr>
          <p:spPr>
            <a:xfrm>
              <a:off x="1458178" y="4816379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3 142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PANNE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6002632-B333-5E9E-8DCB-2B7C7A377FB1}"/>
                </a:ext>
              </a:extLst>
            </p:cNvPr>
            <p:cNvSpPr txBox="1"/>
            <p:nvPr/>
          </p:nvSpPr>
          <p:spPr>
            <a:xfrm>
              <a:off x="4701914" y="5577440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2 567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MIDDELKERKE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F27094F-0A7C-B40F-3EDA-A4AC7EE5C7FB}"/>
                </a:ext>
              </a:extLst>
            </p:cNvPr>
            <p:cNvSpPr txBox="1"/>
            <p:nvPr/>
          </p:nvSpPr>
          <p:spPr>
            <a:xfrm>
              <a:off x="3852080" y="332825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1 515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OOSTENDE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9DB0366-C188-6263-F889-4D5D46D9CB60}"/>
                </a:ext>
              </a:extLst>
            </p:cNvPr>
            <p:cNvSpPr txBox="1"/>
            <p:nvPr/>
          </p:nvSpPr>
          <p:spPr>
            <a:xfrm>
              <a:off x="5866404" y="4249786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158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BREDENE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4C2FD04-4978-F939-51A0-94B4EE1F19B7}"/>
                </a:ext>
              </a:extLst>
            </p:cNvPr>
            <p:cNvSpPr txBox="1"/>
            <p:nvPr/>
          </p:nvSpPr>
          <p:spPr>
            <a:xfrm>
              <a:off x="5092377" y="266327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1 477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HAAN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2AD1D69-475F-2379-CD21-29428FB8EC82}"/>
                </a:ext>
              </a:extLst>
            </p:cNvPr>
            <p:cNvSpPr txBox="1"/>
            <p:nvPr/>
          </p:nvSpPr>
          <p:spPr>
            <a:xfrm>
              <a:off x="6876947" y="3450155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699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BLANKENBERGE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588E415-CA61-1E19-9001-C59E217D7FD1}"/>
                </a:ext>
              </a:extLst>
            </p:cNvPr>
            <p:cNvSpPr txBox="1"/>
            <p:nvPr/>
          </p:nvSpPr>
          <p:spPr>
            <a:xfrm>
              <a:off x="6624155" y="1505646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71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ZEEBRUGGE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10DFAF7-0EBF-B153-CCB8-E1FD9CC3D666}"/>
                </a:ext>
              </a:extLst>
            </p:cNvPr>
            <p:cNvSpPr txBox="1"/>
            <p:nvPr/>
          </p:nvSpPr>
          <p:spPr>
            <a:xfrm>
              <a:off x="8890069" y="2639699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3 572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KNOKKE-HEIST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013A9BDD-FDE7-70C4-61F7-A6E17A07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791" y="5339599"/>
              <a:ext cx="71535" cy="33391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CDE84667-A511-B6E8-BD4E-6F55103A00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7290" y="4739164"/>
              <a:ext cx="125134" cy="338825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20B3218B-A6D0-513A-2EBF-97E4944DC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2228" y="3947571"/>
              <a:ext cx="229686" cy="28388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met pijl 62">
              <a:extLst>
                <a:ext uri="{FF2B5EF4-FFF2-40B4-BE49-F238E27FC236}">
                  <a16:creationId xmlns:a16="http://schemas.microsoft.com/office/drawing/2014/main" id="{643F715D-CE33-9012-ABC3-19568B34C6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6718" y="3247301"/>
              <a:ext cx="75807" cy="21560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met pijl 64">
              <a:extLst>
                <a:ext uri="{FF2B5EF4-FFF2-40B4-BE49-F238E27FC236}">
                  <a16:creationId xmlns:a16="http://schemas.microsoft.com/office/drawing/2014/main" id="{B61538F2-A83B-D897-3C48-86F9D976F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6701" y="2059270"/>
              <a:ext cx="75807" cy="340294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F70C27F9-5F5B-DC2C-4B14-B12F7B398EF1}"/>
                </a:ext>
              </a:extLst>
            </p:cNvPr>
            <p:cNvCxnSpPr>
              <a:cxnSpLocks/>
            </p:cNvCxnSpPr>
            <p:nvPr/>
          </p:nvCxnSpPr>
          <p:spPr>
            <a:xfrm>
              <a:off x="8399909" y="2751934"/>
              <a:ext cx="392189" cy="87819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met pijl 68">
              <a:extLst>
                <a:ext uri="{FF2B5EF4-FFF2-40B4-BE49-F238E27FC236}">
                  <a16:creationId xmlns:a16="http://schemas.microsoft.com/office/drawing/2014/main" id="{BB5B2226-D632-8EFC-7CD5-D365DF183E0A}"/>
                </a:ext>
              </a:extLst>
            </p:cNvPr>
            <p:cNvCxnSpPr>
              <a:cxnSpLocks/>
            </p:cNvCxnSpPr>
            <p:nvPr/>
          </p:nvCxnSpPr>
          <p:spPr>
            <a:xfrm>
              <a:off x="6723504" y="3180221"/>
              <a:ext cx="321631" cy="148031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met pijl 70">
              <a:extLst>
                <a:ext uri="{FF2B5EF4-FFF2-40B4-BE49-F238E27FC236}">
                  <a16:creationId xmlns:a16="http://schemas.microsoft.com/office/drawing/2014/main" id="{879D43F5-13B1-CF5D-2D96-897729E6532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949" y="4040002"/>
              <a:ext cx="283491" cy="22807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met pijl 72">
              <a:extLst>
                <a:ext uri="{FF2B5EF4-FFF2-40B4-BE49-F238E27FC236}">
                  <a16:creationId xmlns:a16="http://schemas.microsoft.com/office/drawing/2014/main" id="{35CACD8D-3E8A-C8DB-45EA-DA8700576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00715" y="5330072"/>
              <a:ext cx="201199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0B0CB24D-6EE2-C4AF-F23F-76791A93C938}"/>
                </a:ext>
              </a:extLst>
            </p:cNvPr>
            <p:cNvCxnSpPr>
              <a:cxnSpLocks/>
            </p:cNvCxnSpPr>
            <p:nvPr/>
          </p:nvCxnSpPr>
          <p:spPr>
            <a:xfrm>
              <a:off x="3109392" y="5662594"/>
              <a:ext cx="174398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Afgeronde rechthoek 41">
            <a:extLst>
              <a:ext uri="{FF2B5EF4-FFF2-40B4-BE49-F238E27FC236}">
                <a16:creationId xmlns:a16="http://schemas.microsoft.com/office/drawing/2014/main" id="{65FF2D0A-5D78-EB6D-FBFA-712E7BCF8D5F}"/>
              </a:ext>
            </a:extLst>
          </p:cNvPr>
          <p:cNvSpPr/>
          <p:nvPr/>
        </p:nvSpPr>
        <p:spPr>
          <a:xfrm>
            <a:off x="6429703" y="5175223"/>
            <a:ext cx="5654726" cy="1593015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C4BCBF85-E2BD-E4C0-95F8-9A4219D80609}"/>
              </a:ext>
            </a:extLst>
          </p:cNvPr>
          <p:cNvSpPr txBox="1"/>
          <p:nvPr/>
        </p:nvSpPr>
        <p:spPr>
          <a:xfrm>
            <a:off x="6531547" y="5223577"/>
            <a:ext cx="573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± </a:t>
            </a: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700 000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ARRIVÉES DES BELGES FRANCOPHONES (21%)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3,9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MILLIONS DE NUITÉES</a:t>
            </a:r>
          </a:p>
        </p:txBody>
      </p:sp>
    </p:spTree>
    <p:extLst>
      <p:ext uri="{BB962C8B-B14F-4D97-AF65-F5344CB8AC3E}">
        <p14:creationId xmlns:p14="http://schemas.microsoft.com/office/powerpoint/2010/main" val="3520768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1438 PROPRIETAIRES DE LA PROVINCE DE NAMUR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759219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1450 FAMILLES DE LA PROVINCE DE NAMUR SONT PROPRIETAIRES D’UNE RESIDENCE SECONDAIRE A LA CÔTE BELGE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7% DE TOUTES LES RESIDENCES DE VACANCES DE BELGES FRANCOPHONES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CD9E41E-C7AF-F6A9-0665-43EC20BE737E}"/>
              </a:ext>
            </a:extLst>
          </p:cNvPr>
          <p:cNvGrpSpPr/>
          <p:nvPr/>
        </p:nvGrpSpPr>
        <p:grpSpPr>
          <a:xfrm>
            <a:off x="5347071" y="1321318"/>
            <a:ext cx="6120000" cy="3845309"/>
            <a:chOff x="5347071" y="1321318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AC93F905-3383-F79A-9DA3-E801D3EB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071" y="1321318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286E11C-6E69-D88C-B31C-064D16707DA7}"/>
                </a:ext>
              </a:extLst>
            </p:cNvPr>
            <p:cNvSpPr txBox="1"/>
            <p:nvPr/>
          </p:nvSpPr>
          <p:spPr>
            <a:xfrm>
              <a:off x="7582956" y="2608807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7</a:t>
              </a:r>
              <a:r>
                <a:rPr lang="nl-BE" sz="20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326675" y="4996085"/>
            <a:ext cx="4622004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</a:t>
            </a:r>
            <a:r>
              <a:rPr lang="fr-FR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COXYDE, LA PANNE ET MIDDELKERKE</a:t>
            </a:r>
            <a:endParaRPr lang="nl-BE" sz="18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63CD6F3-B759-8373-6798-0A948523DCD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BBFAE9C-B083-A88F-E300-A983E9DF32F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42A463-F216-14EA-2B43-9725038A9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503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kust, strand, natuur">
            <a:extLst>
              <a:ext uri="{FF2B5EF4-FFF2-40B4-BE49-F238E27FC236}">
                <a16:creationId xmlns:a16="http://schemas.microsoft.com/office/drawing/2014/main" id="{BA209C35-2507-AFC3-0C78-EA05CBDA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D448AD-BD27-BB22-2D13-CFC18E3C1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2314" y="404813"/>
            <a:ext cx="8352158" cy="1008062"/>
          </a:xfrm>
        </p:spPr>
        <p:txBody>
          <a:bodyPr/>
          <a:lstStyle/>
          <a:p>
            <a:r>
              <a:rPr lang="en-US" sz="3200" dirty="0" err="1">
                <a:solidFill>
                  <a:srgbClr val="000000"/>
                </a:solidFill>
              </a:rPr>
              <a:t>En</a:t>
            </a:r>
            <a:r>
              <a:rPr lang="en-US" sz="3200" dirty="0">
                <a:solidFill>
                  <a:srgbClr val="000000"/>
                </a:solidFill>
              </a:rPr>
              <a:t> plus…         des </a:t>
            </a:r>
            <a:r>
              <a:rPr lang="en-US" sz="3200" dirty="0" err="1">
                <a:solidFill>
                  <a:srgbClr val="000000"/>
                </a:solidFill>
              </a:rPr>
              <a:t>lieux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époustouflants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water, lucht, buiten&#10;&#10;Automatisch gegenereerde beschrijving">
            <a:extLst>
              <a:ext uri="{FF2B5EF4-FFF2-40B4-BE49-F238E27FC236}">
                <a16:creationId xmlns:a16="http://schemas.microsoft.com/office/drawing/2014/main" id="{A2CBBFE6-567E-A96D-05CA-1A6AD25D6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6" y="1592263"/>
            <a:ext cx="3313113" cy="264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35E973-86F4-8BE0-43E8-03F41161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9587"/>
          <a:stretch/>
        </p:blipFill>
        <p:spPr>
          <a:xfrm>
            <a:off x="2568576" y="4297363"/>
            <a:ext cx="3313113" cy="1860550"/>
          </a:xfrm>
          <a:prstGeom prst="rect">
            <a:avLst/>
          </a:prstGeom>
        </p:spPr>
      </p:pic>
      <p:pic>
        <p:nvPicPr>
          <p:cNvPr id="9" name="Afbeelding 8" descr="Afbeelding met lucht, buiten, pier, scène&#10;&#10;Automatisch gegenereerde beschrijving">
            <a:extLst>
              <a:ext uri="{FF2B5EF4-FFF2-40B4-BE49-F238E27FC236}">
                <a16:creationId xmlns:a16="http://schemas.microsoft.com/office/drawing/2014/main" id="{E5EF27D0-35EE-9127-89DC-8ED8942FE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76" y="1592263"/>
            <a:ext cx="3673475" cy="240823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CCE2701-524E-2C80-4FAF-29C4E5790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-1" b="-1"/>
          <a:stretch/>
        </p:blipFill>
        <p:spPr>
          <a:xfrm>
            <a:off x="5946776" y="4064001"/>
            <a:ext cx="3673475" cy="20939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F4E25E-0DBC-E796-E88D-CB672F3A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140 </a:t>
            </a:r>
            <a:r>
              <a:rPr lang="en-US" sz="2000" dirty="0" err="1"/>
              <a:t>lieux</a:t>
            </a:r>
            <a:r>
              <a:rPr lang="en-US" sz="2000" dirty="0"/>
              <a:t> </a:t>
            </a:r>
            <a:r>
              <a:rPr lang="en-US" sz="2000" dirty="0" err="1"/>
              <a:t>époustouflants</a:t>
            </a:r>
            <a:r>
              <a:rPr lang="en-US" sz="2000" dirty="0"/>
              <a:t>, 47 </a:t>
            </a:r>
            <a:r>
              <a:rPr lang="en-US" sz="2000" dirty="0" err="1"/>
              <a:t>photographes</a:t>
            </a:r>
            <a:r>
              <a:rPr lang="en-US" sz="2000" dirty="0"/>
              <a:t>, des escapades</a:t>
            </a:r>
          </a:p>
        </p:txBody>
      </p:sp>
    </p:spTree>
    <p:extLst>
      <p:ext uri="{BB962C8B-B14F-4D97-AF65-F5344CB8AC3E}">
        <p14:creationId xmlns:p14="http://schemas.microsoft.com/office/powerpoint/2010/main" val="321717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31B43-5D49-BC89-2503-B9292398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/>
              <a:t>Les stations </a:t>
            </a:r>
            <a:r>
              <a:rPr lang="nl-BE" dirty="0" err="1"/>
              <a:t>balnéaires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58541BC-B588-112B-AAFD-CFC9A797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58" y="1600200"/>
            <a:ext cx="6865635" cy="456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23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7725D573-F864-1859-8FF5-A8608F008847}"/>
              </a:ext>
            </a:extLst>
          </p:cNvPr>
          <p:cNvSpPr txBox="1"/>
          <p:nvPr/>
        </p:nvSpPr>
        <p:spPr>
          <a:xfrm>
            <a:off x="683586" y="408347"/>
            <a:ext cx="935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MERCI POUR VOTRE ATTENTION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575B725-F535-17BC-65B6-215BC2A4BD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915A1E12-8EF4-DE8E-0728-D31AE2A8C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24AA0F-9641-1CA9-4DBA-B4715AD8F2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2" y="5694266"/>
            <a:ext cx="3174596" cy="1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8DC8000-D12C-C4A0-66AF-B5FF86565491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 LA CÔTE BELGE</a:t>
            </a:r>
          </a:p>
        </p:txBody>
      </p:sp>
      <p:pic>
        <p:nvPicPr>
          <p:cNvPr id="9" name="Afbeelding 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1D69F024-EB6B-6FA2-3247-1B4FC643A3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0968BC-FFD0-E798-D17D-6FD4EE8834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451505"/>
            <a:ext cx="3526935" cy="12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D3C6F10A-0A35-7F88-2AEE-75C5B1B6849A}"/>
              </a:ext>
            </a:extLst>
          </p:cNvPr>
          <p:cNvSpPr/>
          <p:nvPr/>
        </p:nvSpPr>
        <p:spPr>
          <a:xfrm>
            <a:off x="348339" y="1944330"/>
            <a:ext cx="11111219" cy="4108126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21AA0F0-DAA9-129A-029D-CDCDBAFA53A6}"/>
              </a:ext>
            </a:extLst>
          </p:cNvPr>
          <p:cNvSpPr txBox="1"/>
          <p:nvPr/>
        </p:nvSpPr>
        <p:spPr>
          <a:xfrm>
            <a:off x="531375" y="1780333"/>
            <a:ext cx="10310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3,4 MILLIONS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DE BELGES FRANCOPHONES A LA CÔTE BELGE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50297"/>
            <a:ext cx="12174432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A LA CÔTE BELGE EN 2021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AD68BAC-0CDF-782D-9C3F-274528B94C3E}"/>
              </a:ext>
            </a:extLst>
          </p:cNvPr>
          <p:cNvSpPr txBox="1"/>
          <p:nvPr/>
        </p:nvSpPr>
        <p:spPr>
          <a:xfrm>
            <a:off x="540081" y="966750"/>
            <a:ext cx="902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LES BELGES FRANCOPHONES SONT IMPORTANTS POUR LA CÔTE BELGE. EN 2021:</a:t>
            </a:r>
            <a:endParaRPr lang="nl-BE" sz="24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A0C05A5-6758-3F12-9A6B-0401E9FB0369}"/>
              </a:ext>
            </a:extLst>
          </p:cNvPr>
          <p:cNvGrpSpPr/>
          <p:nvPr/>
        </p:nvGrpSpPr>
        <p:grpSpPr>
          <a:xfrm>
            <a:off x="873144" y="2900764"/>
            <a:ext cx="2689658" cy="2124555"/>
            <a:chOff x="873144" y="2900764"/>
            <a:chExt cx="2689658" cy="2124555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13874E6-F0BF-D030-2436-9EF97069578E}"/>
                </a:ext>
              </a:extLst>
            </p:cNvPr>
            <p:cNvSpPr txBox="1"/>
            <p:nvPr/>
          </p:nvSpPr>
          <p:spPr>
            <a:xfrm>
              <a:off x="873144" y="4434388"/>
              <a:ext cx="26896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EXCURSIONNISME D’UNE JOURNEE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9342" y="2900764"/>
              <a:ext cx="517262" cy="1404000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35893943-B106-AD19-4FFF-DBCF3AE3BA7F}"/>
              </a:ext>
            </a:extLst>
          </p:cNvPr>
          <p:cNvGrpSpPr/>
          <p:nvPr/>
        </p:nvGrpSpPr>
        <p:grpSpPr>
          <a:xfrm>
            <a:off x="4013420" y="2900764"/>
            <a:ext cx="3642798" cy="2124555"/>
            <a:chOff x="4013420" y="2900764"/>
            <a:chExt cx="3642798" cy="2124555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2E4655BC-51A6-11AD-B124-9B643551520C}"/>
                </a:ext>
              </a:extLst>
            </p:cNvPr>
            <p:cNvSpPr txBox="1"/>
            <p:nvPr/>
          </p:nvSpPr>
          <p:spPr>
            <a:xfrm>
              <a:off x="4013420" y="4434388"/>
              <a:ext cx="364279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EN HEBERGEMENTS COMMERCIAUX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6655" y="2900764"/>
              <a:ext cx="812842" cy="1404000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4AB9E359-651F-C777-6295-E7BC574AFBC1}"/>
              </a:ext>
            </a:extLst>
          </p:cNvPr>
          <p:cNvGrpSpPr/>
          <p:nvPr/>
        </p:nvGrpSpPr>
        <p:grpSpPr>
          <a:xfrm>
            <a:off x="7786973" y="2782844"/>
            <a:ext cx="3642798" cy="2001444"/>
            <a:chOff x="7895140" y="2900764"/>
            <a:chExt cx="3642798" cy="2001444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15CCE74-FE18-A31E-A4F1-B8CF9FA641CB}"/>
                </a:ext>
              </a:extLst>
            </p:cNvPr>
            <p:cNvSpPr txBox="1"/>
            <p:nvPr/>
          </p:nvSpPr>
          <p:spPr>
            <a:xfrm>
              <a:off x="7895140" y="4557498"/>
              <a:ext cx="3642798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SECONDAIRES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9549" y="2900764"/>
              <a:ext cx="1238826" cy="1404000"/>
            </a:xfrm>
            <a:prstGeom prst="rect">
              <a:avLst/>
            </a:prstGeom>
          </p:spPr>
        </p:pic>
      </p:grp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395816F3-4281-ECF7-E9D3-7C1CE67E3F8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61" y="911774"/>
            <a:ext cx="2424404" cy="1904577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C3B83A9-C5DB-05B5-9F22-B08B389CB08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A5DE094-592C-892C-981C-2726FBA4A2E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E2FC7E-1565-8322-9B02-962D5C9C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75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32879"/>
            <a:ext cx="11712878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3,4 MILLIONS DE BELGES FRANCOPHONES A LA CÔTE BELGE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B75C372-7090-E68A-3FAB-1CC7B0A31D88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063B44-6915-7662-1F79-B2B2F27754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6FBA90-A226-9431-0934-ED7C841C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A99450D-8BDC-2DAF-2D77-F417E4998380}"/>
              </a:ext>
            </a:extLst>
          </p:cNvPr>
          <p:cNvGrpSpPr/>
          <p:nvPr/>
        </p:nvGrpSpPr>
        <p:grpSpPr>
          <a:xfrm>
            <a:off x="873144" y="1880067"/>
            <a:ext cx="2689658" cy="1812597"/>
            <a:chOff x="873144" y="1880067"/>
            <a:chExt cx="2689658" cy="1812597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2500" y="1880067"/>
              <a:ext cx="450947" cy="122400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B848E9B-DA08-9F71-5EDA-10FA08F47ADC}"/>
                </a:ext>
              </a:extLst>
            </p:cNvPr>
            <p:cNvSpPr txBox="1"/>
            <p:nvPr/>
          </p:nvSpPr>
          <p:spPr>
            <a:xfrm>
              <a:off x="873144" y="3251709"/>
              <a:ext cx="2689658" cy="44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15,5 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MIO</a:t>
              </a: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TOURISTES D’UN JOUR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552DD996-AC82-25B9-2FBB-A9C5C37285FE}"/>
              </a:ext>
            </a:extLst>
          </p:cNvPr>
          <p:cNvGrpSpPr/>
          <p:nvPr/>
        </p:nvGrpSpPr>
        <p:grpSpPr>
          <a:xfrm>
            <a:off x="4278809" y="1880067"/>
            <a:ext cx="3509521" cy="1994131"/>
            <a:chOff x="4278809" y="1880067"/>
            <a:chExt cx="3509521" cy="1994131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4518" y="1880067"/>
              <a:ext cx="708632" cy="122400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00EC8F5-A16F-8343-4D2F-F04672B01F53}"/>
                </a:ext>
              </a:extLst>
            </p:cNvPr>
            <p:cNvSpPr txBox="1"/>
            <p:nvPr/>
          </p:nvSpPr>
          <p:spPr>
            <a:xfrm>
              <a:off x="4278809" y="3260889"/>
              <a:ext cx="3509521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2,4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VACANCIERS DANS DES HEBERGEMENTS COMMERCIAUX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75A5C188-F492-8FCA-6C8B-5532870CF549}"/>
              </a:ext>
            </a:extLst>
          </p:cNvPr>
          <p:cNvGrpSpPr/>
          <p:nvPr/>
        </p:nvGrpSpPr>
        <p:grpSpPr>
          <a:xfrm>
            <a:off x="8105429" y="1880067"/>
            <a:ext cx="3166228" cy="2012480"/>
            <a:chOff x="8105429" y="1880067"/>
            <a:chExt cx="3166228" cy="201248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58538" y="1880067"/>
              <a:ext cx="1080001" cy="122400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AE2B7A2-957E-3633-1B69-F76393C4CA71}"/>
                </a:ext>
              </a:extLst>
            </p:cNvPr>
            <p:cNvSpPr txBox="1"/>
            <p:nvPr/>
          </p:nvSpPr>
          <p:spPr>
            <a:xfrm>
              <a:off x="8105429" y="3279238"/>
              <a:ext cx="3166228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3,2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RESIDENTS SECONDAIRES DANS DES LOGEMENTS DE VACANCES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4AEC004-3607-F71A-4B9D-05F6735C740D}"/>
              </a:ext>
            </a:extLst>
          </p:cNvPr>
          <p:cNvSpPr txBox="1"/>
          <p:nvPr/>
        </p:nvSpPr>
        <p:spPr>
          <a:xfrm>
            <a:off x="4207357" y="1257678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RESIDENTS EN HEBERGEMENTS COMMERCIAUX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84B9A5B-EAA2-2A9E-ADE0-B04F102B4DB8}"/>
              </a:ext>
            </a:extLst>
          </p:cNvPr>
          <p:cNvSpPr txBox="1"/>
          <p:nvPr/>
        </p:nvSpPr>
        <p:spPr>
          <a:xfrm>
            <a:off x="545606" y="1319213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EXCURSIONNISME D’UNE JOURNEE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EE07D66-595F-441F-6733-5B1D68D9E1E5}"/>
              </a:ext>
            </a:extLst>
          </p:cNvPr>
          <p:cNvSpPr txBox="1"/>
          <p:nvPr/>
        </p:nvSpPr>
        <p:spPr>
          <a:xfrm>
            <a:off x="8292753" y="1319213"/>
            <a:ext cx="262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RESIDENTS SECONDAIRES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:a16="http://schemas.microsoft.com/office/drawing/2014/main" id="{C7BD4EA8-1A90-E12F-E23B-E270541C3B5D}"/>
              </a:ext>
            </a:extLst>
          </p:cNvPr>
          <p:cNvGrpSpPr/>
          <p:nvPr/>
        </p:nvGrpSpPr>
        <p:grpSpPr>
          <a:xfrm>
            <a:off x="4393493" y="4059822"/>
            <a:ext cx="3709815" cy="1904577"/>
            <a:chOff x="4278140" y="3990686"/>
            <a:chExt cx="3709815" cy="1904577"/>
          </a:xfrm>
        </p:grpSpPr>
        <p:pic>
          <p:nvPicPr>
            <p:cNvPr id="56" name="Afbeelding 5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2D18F23-9E3B-1C3F-5AEE-A1111A0D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03E27F32-9AC3-370F-C269-77B8207A683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F7178751-4F22-7511-2F82-3AD51861453C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3,2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86845FA3-E814-4C23-BCE6-8415A9C6A6DA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0,6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9AED8D2C-95BA-9888-4EC1-78511DE715E1}"/>
              </a:ext>
            </a:extLst>
          </p:cNvPr>
          <p:cNvGrpSpPr/>
          <p:nvPr/>
        </p:nvGrpSpPr>
        <p:grpSpPr>
          <a:xfrm>
            <a:off x="8103308" y="4057563"/>
            <a:ext cx="3709815" cy="1904577"/>
            <a:chOff x="4278140" y="3990686"/>
            <a:chExt cx="3709815" cy="1904577"/>
          </a:xfrm>
        </p:grpSpPr>
        <p:pic>
          <p:nvPicPr>
            <p:cNvPr id="73" name="Afbeelding 72" descr="Afbeelding met kaart&#10;&#10;Automatisch gegenereerde beschrijving">
              <a:extLst>
                <a:ext uri="{FF2B5EF4-FFF2-40B4-BE49-F238E27FC236}">
                  <a16:creationId xmlns:a16="http://schemas.microsoft.com/office/drawing/2014/main" id="{5763C46E-F088-45AE-06C3-34D7B4AB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96566CD7-FA83-F2D9-E7AB-9907808EA54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21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25778876-9E2E-890D-2DD1-B137F8320F33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3,9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889164D3-5C7C-4F68-5D64-6F0F4F347D26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0,7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346A4B61-7F5F-9EB8-88D8-BB09853AAC61}"/>
              </a:ext>
            </a:extLst>
          </p:cNvPr>
          <p:cNvGrpSpPr/>
          <p:nvPr/>
        </p:nvGrpSpPr>
        <p:grpSpPr>
          <a:xfrm>
            <a:off x="557688" y="4057563"/>
            <a:ext cx="2768881" cy="1904577"/>
            <a:chOff x="4278140" y="3990686"/>
            <a:chExt cx="2768881" cy="1904577"/>
          </a:xfrm>
        </p:grpSpPr>
        <p:pic>
          <p:nvPicPr>
            <p:cNvPr id="79" name="Afbeelding 78" descr="Afbeelding met kaart&#10;&#10;Automatisch gegenereerde beschrijving">
              <a:extLst>
                <a:ext uri="{FF2B5EF4-FFF2-40B4-BE49-F238E27FC236}">
                  <a16:creationId xmlns:a16="http://schemas.microsoft.com/office/drawing/2014/main" id="{DDED1862-5654-B7AC-D61F-BCDECB25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3EC32279-9754-318B-2C57-13832EAFE7CD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13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B4A910E0-9763-153E-CAE2-99A242A8756B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2,1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D9301F5-59C4-F3AD-3F3D-C8A789B67EF9}"/>
              </a:ext>
            </a:extLst>
          </p:cNvPr>
          <p:cNvSpPr txBox="1"/>
          <p:nvPr/>
        </p:nvSpPr>
        <p:spPr>
          <a:xfrm>
            <a:off x="157137" y="3244334"/>
            <a:ext cx="106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C00000"/>
                </a:solidFill>
                <a:latin typeface="Filson Pro Black" panose="02000000000000000000" pitchFamily="50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8610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EXCURSIONNISME D’UNE JOURNEE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EB5790E-260C-E95B-3578-EC65691B406E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06A6381C-1C90-7D66-90EC-5662CC45E7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759CD61-6BE6-543E-58A3-82955AFBC6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632762"/>
            <a:ext cx="3342377" cy="122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2,1 MILLIONS DE TOURISTES D’UN JOUR DE BELGIQUE FRANCOPHONE EN 2021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81957" y="1436296"/>
            <a:ext cx="1102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13% DU TOTAL DES TOURISTES D’UN JOUR A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FRANCOPHONE13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71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12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4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9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120 000 TOURISTES D’UN JOUR DE LA PROVINCE DE NAMUR EN 2021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CD9E41E-C7AF-F6A9-0665-43EC20BE737E}"/>
              </a:ext>
            </a:extLst>
          </p:cNvPr>
          <p:cNvGrpSpPr/>
          <p:nvPr/>
        </p:nvGrpSpPr>
        <p:grpSpPr>
          <a:xfrm>
            <a:off x="5437605" y="2280986"/>
            <a:ext cx="6120000" cy="3845309"/>
            <a:chOff x="5347071" y="1321318"/>
            <a:chExt cx="6120000" cy="3845309"/>
          </a:xfrm>
        </p:grpSpPr>
        <p:pic>
          <p:nvPicPr>
            <p:cNvPr id="6" name="Afbeelding 5" descr="Afbeelding met kaart&#10;&#10;Automatisch gegenereerde beschrijving">
              <a:extLst>
                <a:ext uri="{FF2B5EF4-FFF2-40B4-BE49-F238E27FC236}">
                  <a16:creationId xmlns:a16="http://schemas.microsoft.com/office/drawing/2014/main" id="{AC93F905-3383-F79A-9DA3-E801D3EB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071" y="1321318"/>
              <a:ext cx="6120000" cy="3845309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286E11C-6E69-D88C-B31C-064D16707DA7}"/>
                </a:ext>
              </a:extLst>
            </p:cNvPr>
            <p:cNvSpPr txBox="1"/>
            <p:nvPr/>
          </p:nvSpPr>
          <p:spPr>
            <a:xfrm>
              <a:off x="7582956" y="2608807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6</a:t>
              </a:r>
              <a:r>
                <a:rPr lang="nl-BE" sz="20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63CD6F3-B759-8373-6798-0A948523DCD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BBFAE9C-B083-A88F-E300-A983E9DF32F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42A463-F216-14EA-2B43-9725038A9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549C4DBA-678F-8347-4680-9455958EAFD0}"/>
              </a:ext>
            </a:extLst>
          </p:cNvPr>
          <p:cNvSpPr txBox="1"/>
          <p:nvPr/>
        </p:nvSpPr>
        <p:spPr>
          <a:xfrm>
            <a:off x="541528" y="1829710"/>
            <a:ext cx="4759219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2021, 120 000 TOURISTES D’UN JOUR SONT VENUS DE LA PROVINCE DE NAMUR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6% DES TOURISTES D’UN JOUR DE BELGIQUE FRANCOPHONE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BAC2A3-1E0C-04C2-8DD9-9A3D88D90123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OSTENDE, LA PANNE ET COXYDE</a:t>
            </a:r>
          </a:p>
        </p:txBody>
      </p:sp>
    </p:spTree>
    <p:extLst>
      <p:ext uri="{BB962C8B-B14F-4D97-AF65-F5344CB8AC3E}">
        <p14:creationId xmlns:p14="http://schemas.microsoft.com/office/powerpoint/2010/main" val="30661565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6933</TotalTime>
  <Words>2162</Words>
  <Application>Microsoft Office PowerPoint</Application>
  <PresentationFormat>Breedbeeld</PresentationFormat>
  <Paragraphs>352</Paragraphs>
  <Slides>30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Filson Pro Black</vt:lpstr>
      <vt:lpstr>Filson Pro Light</vt:lpstr>
      <vt:lpstr>Roboto Condensed</vt:lpstr>
      <vt:lpstr>Verdana</vt:lpstr>
      <vt:lpstr>Wingdings</vt:lpstr>
      <vt:lpstr>Kantoorthema</vt:lpstr>
      <vt:lpstr>PowerPoint-presentatie</vt:lpstr>
      <vt:lpstr>Introduction</vt:lpstr>
      <vt:lpstr>Les stations balnéaires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140 lieux époustouflants, 47 photographes, des escapades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Laurie Vansteelant</dc:creator>
  <cp:lastModifiedBy>Mieke Dumont</cp:lastModifiedBy>
  <cp:revision>179</cp:revision>
  <cp:lastPrinted>2022-09-19T14:37:55Z</cp:lastPrinted>
  <dcterms:created xsi:type="dcterms:W3CDTF">2022-06-02T13:46:55Z</dcterms:created>
  <dcterms:modified xsi:type="dcterms:W3CDTF">2022-10-17T14:12:44Z</dcterms:modified>
</cp:coreProperties>
</file>